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6" r:id="rId1"/>
  </p:sldMasterIdLst>
  <p:sldIdLst>
    <p:sldId id="274" r:id="rId2"/>
    <p:sldId id="268" r:id="rId3"/>
    <p:sldId id="270" r:id="rId4"/>
    <p:sldId id="278" r:id="rId5"/>
    <p:sldId id="276" r:id="rId6"/>
    <p:sldId id="281" r:id="rId7"/>
    <p:sldId id="284" r:id="rId8"/>
    <p:sldId id="282" r:id="rId9"/>
    <p:sldId id="267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0033CC"/>
    <a:srgbClr val="BE02B1"/>
    <a:srgbClr val="33CCCC"/>
    <a:srgbClr val="00FFFF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2181" autoAdjust="0"/>
  </p:normalViewPr>
  <p:slideViewPr>
    <p:cSldViewPr snapToGrid="0">
      <p:cViewPr varScale="1">
        <p:scale>
          <a:sx n="82" d="100"/>
          <a:sy n="82" d="100"/>
        </p:scale>
        <p:origin x="691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A17E3-6A89-4095-BD30-16657B828D0B}" type="datetimeFigureOut">
              <a:rPr lang="en-US" smtClean="0"/>
              <a:pPr/>
              <a:t>2/26/2022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EA640-BE9C-4D34-8120-74047C17BD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48554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A17E3-6A89-4095-BD30-16657B828D0B}" type="datetimeFigureOut">
              <a:rPr lang="en-US" smtClean="0"/>
              <a:pPr/>
              <a:t>2/26/2022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EA640-BE9C-4D34-8120-74047C17BD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16467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A17E3-6A89-4095-BD30-16657B828D0B}" type="datetimeFigureOut">
              <a:rPr lang="en-US" smtClean="0"/>
              <a:pPr/>
              <a:t>2/26/2022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EA640-BE9C-4D34-8120-74047C17BD6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2007418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A17E3-6A89-4095-BD30-16657B828D0B}" type="datetimeFigureOut">
              <a:rPr lang="en-US" smtClean="0"/>
              <a:pPr/>
              <a:t>2/26/2022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EA640-BE9C-4D34-8120-74047C17BD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995217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A17E3-6A89-4095-BD30-16657B828D0B}" type="datetimeFigureOut">
              <a:rPr lang="en-US" smtClean="0"/>
              <a:pPr/>
              <a:t>2/26/2022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EA640-BE9C-4D34-8120-74047C17BD6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47191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A17E3-6A89-4095-BD30-16657B828D0B}" type="datetimeFigureOut">
              <a:rPr lang="en-US" smtClean="0"/>
              <a:pPr/>
              <a:t>2/26/2022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EA640-BE9C-4D34-8120-74047C17BD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712330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A17E3-6A89-4095-BD30-16657B828D0B}" type="datetimeFigureOut">
              <a:rPr lang="en-US" smtClean="0"/>
              <a:pPr/>
              <a:t>2/26/2022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EA640-BE9C-4D34-8120-74047C17BD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245768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A17E3-6A89-4095-BD30-16657B828D0B}" type="datetimeFigureOut">
              <a:rPr lang="en-US" smtClean="0"/>
              <a:pPr/>
              <a:t>2/26/2022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EA640-BE9C-4D34-8120-74047C17BD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73416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A17E3-6A89-4095-BD30-16657B828D0B}" type="datetimeFigureOut">
              <a:rPr lang="en-US" smtClean="0"/>
              <a:pPr/>
              <a:t>2/26/2022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EA640-BE9C-4D34-8120-74047C17BD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0062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A17E3-6A89-4095-BD30-16657B828D0B}" type="datetimeFigureOut">
              <a:rPr lang="en-US" smtClean="0"/>
              <a:pPr/>
              <a:t>2/26/2022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EA640-BE9C-4D34-8120-74047C17BD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4699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A17E3-6A89-4095-BD30-16657B828D0B}" type="datetimeFigureOut">
              <a:rPr lang="en-US" smtClean="0"/>
              <a:pPr/>
              <a:t>2/26/2022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EA640-BE9C-4D34-8120-74047C17BD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15835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A17E3-6A89-4095-BD30-16657B828D0B}" type="datetimeFigureOut">
              <a:rPr lang="en-US" smtClean="0"/>
              <a:pPr/>
              <a:t>2/26/2022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EA640-BE9C-4D34-8120-74047C17BD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51797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A17E3-6A89-4095-BD30-16657B828D0B}" type="datetimeFigureOut">
              <a:rPr lang="en-US" smtClean="0"/>
              <a:pPr/>
              <a:t>2/26/2022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EA640-BE9C-4D34-8120-74047C17BD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5497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A17E3-6A89-4095-BD30-16657B828D0B}" type="datetimeFigureOut">
              <a:rPr lang="en-US" smtClean="0"/>
              <a:pPr/>
              <a:t>2/26/2022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EA640-BE9C-4D34-8120-74047C17BD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84710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A17E3-6A89-4095-BD30-16657B828D0B}" type="datetimeFigureOut">
              <a:rPr lang="en-US" smtClean="0"/>
              <a:pPr/>
              <a:t>2/26/2022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EA640-BE9C-4D34-8120-74047C17BD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18767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A17E3-6A89-4095-BD30-16657B828D0B}" type="datetimeFigureOut">
              <a:rPr lang="en-US" smtClean="0"/>
              <a:pPr/>
              <a:t>2/26/2022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EA640-BE9C-4D34-8120-74047C17BD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33139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3A17E3-6A89-4095-BD30-16657B828D0B}" type="datetimeFigureOut">
              <a:rPr lang="en-US" smtClean="0"/>
              <a:pPr/>
              <a:t>2/26/2022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581EA640-BE9C-4D34-8120-74047C17BD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72977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7" r:id="rId1"/>
    <p:sldLayoutId id="2147483828" r:id="rId2"/>
    <p:sldLayoutId id="2147483829" r:id="rId3"/>
    <p:sldLayoutId id="2147483830" r:id="rId4"/>
    <p:sldLayoutId id="2147483831" r:id="rId5"/>
    <p:sldLayoutId id="2147483832" r:id="rId6"/>
    <p:sldLayoutId id="2147483833" r:id="rId7"/>
    <p:sldLayoutId id="2147483834" r:id="rId8"/>
    <p:sldLayoutId id="2147483835" r:id="rId9"/>
    <p:sldLayoutId id="2147483836" r:id="rId10"/>
    <p:sldLayoutId id="2147483837" r:id="rId11"/>
    <p:sldLayoutId id="2147483838" r:id="rId12"/>
    <p:sldLayoutId id="2147483839" r:id="rId13"/>
    <p:sldLayoutId id="2147483840" r:id="rId14"/>
    <p:sldLayoutId id="2147483841" r:id="rId15"/>
    <p:sldLayoutId id="2147483842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wmf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WordArt 20"/>
          <p:cNvSpPr>
            <a:spLocks noChangeArrowheads="1" noChangeShapeType="1" noTextEdit="1"/>
          </p:cNvSpPr>
          <p:nvPr/>
        </p:nvSpPr>
        <p:spPr bwMode="auto">
          <a:xfrm>
            <a:off x="1278294" y="513191"/>
            <a:ext cx="7259216" cy="1867004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900"/>
              </a:avLst>
            </a:prstTxWarp>
          </a:bodyPr>
          <a:lstStyle/>
          <a:p>
            <a:r>
              <a:rPr lang="vi-VN" b="1" kern="10" dirty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endParaRPr lang="en-US" b="1" kern="10" dirty="0">
              <a:ln w="9525">
                <a:solidFill>
                  <a:srgbClr val="0000FF"/>
                </a:solidFill>
                <a:round/>
                <a:headEnd/>
                <a:tailEnd/>
              </a:ln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  <a:p>
            <a:r>
              <a:rPr lang="vi-VN" b="1" kern="10" dirty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T</a:t>
            </a:r>
            <a:r>
              <a:rPr lang="en-US" b="1" kern="10" dirty="0" err="1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oán</a:t>
            </a:r>
            <a:r>
              <a:rPr lang="en-US" b="1" kern="10" dirty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- </a:t>
            </a:r>
            <a:r>
              <a:rPr lang="en-US" b="1" kern="10" dirty="0" err="1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lớp</a:t>
            </a:r>
            <a:r>
              <a:rPr lang="en-US" b="1" kern="10" dirty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5</a:t>
            </a:r>
          </a:p>
        </p:txBody>
      </p:sp>
      <p:sp>
        <p:nvSpPr>
          <p:cNvPr id="2052" name="WordArt 21"/>
          <p:cNvSpPr>
            <a:spLocks noChangeArrowheads="1" noChangeShapeType="1" noTextEdit="1"/>
          </p:cNvSpPr>
          <p:nvPr/>
        </p:nvSpPr>
        <p:spPr bwMode="auto">
          <a:xfrm>
            <a:off x="-632308" y="2556574"/>
            <a:ext cx="11117634" cy="551412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b="1" kern="10" dirty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   </a:t>
            </a:r>
            <a:r>
              <a:rPr lang="en-US" b="1" kern="10" dirty="0" err="1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Luyện</a:t>
            </a:r>
            <a:r>
              <a:rPr lang="en-US" b="1" kern="10" dirty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b="1" kern="10" dirty="0" err="1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tập</a:t>
            </a:r>
            <a:r>
              <a:rPr lang="en-US" b="1" kern="10" dirty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b="1" kern="10" dirty="0" err="1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chung</a:t>
            </a:r>
            <a:endParaRPr lang="en-US" b="1" kern="10" dirty="0">
              <a:ln w="9525">
                <a:solidFill>
                  <a:srgbClr val="FF00FF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  <a:p>
            <a:r>
              <a:rPr lang="en-US" b="1" kern="10" dirty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      (</a:t>
            </a:r>
            <a:r>
              <a:rPr lang="en-US" b="1" kern="10" dirty="0" err="1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Trang</a:t>
            </a:r>
            <a:r>
              <a:rPr lang="en-US" b="1" kern="10" dirty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123)</a:t>
            </a:r>
          </a:p>
          <a:p>
            <a:r>
              <a:rPr lang="en-US" b="1" kern="10" dirty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    </a:t>
            </a:r>
          </a:p>
          <a:p>
            <a:endParaRPr lang="en-US" b="1" kern="10" dirty="0">
              <a:ln w="9525">
                <a:solidFill>
                  <a:srgbClr val="FF00FF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4" name="Text Box 2049">
            <a:extLst>
              <a:ext uri="{FF2B5EF4-FFF2-40B4-BE49-F238E27FC236}">
                <a16:creationId xmlns:a16="http://schemas.microsoft.com/office/drawing/2014/main" id="{74207AC6-30B2-48DC-9A2C-6C80907A24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1" y="169139"/>
            <a:ext cx="11439331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zh-CN" sz="5400" b="1" dirty="0">
                <a:solidFill>
                  <a:srgbClr val="FF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TRƯỜNG TIỂU HỌC ĐẠI CƯỜNG</a:t>
            </a:r>
          </a:p>
        </p:txBody>
      </p:sp>
      <p:sp>
        <p:nvSpPr>
          <p:cNvPr id="5" name="Text Box 2052">
            <a:extLst>
              <a:ext uri="{FF2B5EF4-FFF2-40B4-BE49-F238E27FC236}">
                <a16:creationId xmlns:a16="http://schemas.microsoft.com/office/drawing/2014/main" id="{A664CEEF-6575-423D-980B-2DB099F086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26509" y="5938043"/>
            <a:ext cx="4572000" cy="396875"/>
          </a:xfrm>
          <a:prstGeom prst="rect">
            <a:avLst/>
          </a:prstGeom>
          <a:solidFill>
            <a:srgbClr val="00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zh-CN" sz="2000" b="1" i="1" dirty="0">
                <a:solidFill>
                  <a:srgbClr val="9900FF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GIÁO VIÊN: ĐỖ THỊ HƯƠNG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19"/>
          <p:cNvGrpSpPr>
            <a:grpSpLocks/>
          </p:cNvGrpSpPr>
          <p:nvPr/>
        </p:nvGrpSpPr>
        <p:grpSpPr bwMode="auto">
          <a:xfrm>
            <a:off x="1323" y="5519210"/>
            <a:ext cx="12190677" cy="1338792"/>
            <a:chOff x="1" y="4172"/>
            <a:chExt cx="9215" cy="1012"/>
          </a:xfrm>
        </p:grpSpPr>
        <p:pic>
          <p:nvPicPr>
            <p:cNvPr id="8" name="Picture 6" descr="J0124039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148" y="4025"/>
              <a:ext cx="1011" cy="13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" name="Picture 7" descr="J0124039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822" y="4172"/>
              <a:ext cx="1394" cy="10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0" name="Rectangle 9"/>
          <p:cNvSpPr/>
          <p:nvPr/>
        </p:nvSpPr>
        <p:spPr>
          <a:xfrm>
            <a:off x="1066806" y="3598992"/>
            <a:ext cx="1037272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0"/>
              </a:spcBef>
              <a:spcAft>
                <a:spcPts val="0"/>
              </a:spcAft>
              <a:tabLst>
                <a:tab pos="5486400" algn="l"/>
              </a:tabLst>
              <a:defRPr/>
            </a:pPr>
            <a:endParaRPr lang="en-US" sz="2800">
              <a:solidFill>
                <a:srgbClr val="0070C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3479973" y="5519209"/>
            <a:ext cx="4031170" cy="584775"/>
          </a:xfrm>
          <a:prstGeom prst="rect">
            <a:avLst/>
          </a:prstGeom>
          <a:noFill/>
          <a:ln>
            <a:solidFill>
              <a:schemeClr val="accent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tabLst>
                <a:tab pos="5486400" algn="l"/>
              </a:tabLs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tabLst>
                <a:tab pos="5486400" algn="l"/>
              </a:tabLs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tabLst>
                <a:tab pos="5486400" algn="l"/>
              </a:tabLs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tabLst>
                <a:tab pos="5486400" algn="l"/>
              </a:tabLs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tabLst>
                <a:tab pos="5486400" algn="l"/>
              </a:tabLs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486400" algn="l"/>
              </a:tabLs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486400" algn="l"/>
              </a:tabLs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486400" algn="l"/>
              </a:tabLs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486400" algn="l"/>
              </a:tabLs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/>
            <a:r>
              <a:rPr lang="en-US" alt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altLang="en-US" sz="3200" b="1" baseline="-25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tp</a:t>
            </a:r>
            <a:r>
              <a:rPr lang="en-US" alt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alt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Sxq</a:t>
            </a:r>
            <a:r>
              <a:rPr lang="en-US" alt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+ (a x b x 2)</a:t>
            </a:r>
          </a:p>
        </p:txBody>
      </p:sp>
      <p:sp>
        <p:nvSpPr>
          <p:cNvPr id="15" name="Rectangle 3"/>
          <p:cNvSpPr txBox="1">
            <a:spLocks noChangeArrowheads="1"/>
          </p:cNvSpPr>
          <p:nvPr/>
        </p:nvSpPr>
        <p:spPr>
          <a:xfrm>
            <a:off x="363412" y="-935"/>
            <a:ext cx="3605349" cy="1205801"/>
          </a:xfrm>
          <a:prstGeom prst="rect">
            <a:avLst/>
          </a:prstGeom>
          <a:noFill/>
          <a:ln/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Khởi</a:t>
            </a:r>
            <a:r>
              <a:rPr kumimoji="0" lang="en-US" sz="4400" i="0" u="none" strike="noStrike" kern="1200" cap="none" spc="0" normalizeH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4400" i="0" u="none" strike="noStrike" kern="1200" cap="none" spc="0" normalizeH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endParaRPr kumimoji="0" lang="en-US" sz="44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Rectangle 9"/>
          <p:cNvSpPr>
            <a:spLocks noChangeArrowheads="1"/>
          </p:cNvSpPr>
          <p:nvPr/>
        </p:nvSpPr>
        <p:spPr bwMode="auto">
          <a:xfrm>
            <a:off x="267286" y="1223890"/>
            <a:ext cx="11605846" cy="576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Muốn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diện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xung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quanh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hộp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nhật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18" name="Rectangle 9"/>
          <p:cNvSpPr>
            <a:spLocks noChangeArrowheads="1"/>
          </p:cNvSpPr>
          <p:nvPr/>
        </p:nvSpPr>
        <p:spPr bwMode="auto">
          <a:xfrm>
            <a:off x="211015" y="1839350"/>
            <a:ext cx="11718387" cy="10626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en-US" sz="2800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800" b="1" dirty="0" err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Muốn</a:t>
            </a:r>
            <a:r>
              <a:rPr lang="en-US" sz="2800" b="1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800" b="1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diện</a:t>
            </a:r>
            <a:r>
              <a:rPr lang="en-US" sz="2800" b="1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2800" b="1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xung</a:t>
            </a:r>
            <a:r>
              <a:rPr lang="en-US" sz="2800" b="1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quanh</a:t>
            </a:r>
            <a:r>
              <a:rPr lang="en-US" sz="2800" b="1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800" b="1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hộp</a:t>
            </a:r>
            <a:r>
              <a:rPr lang="en-US" sz="2800" b="1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sz="2800" b="1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nhật</a:t>
            </a:r>
            <a:r>
              <a:rPr lang="en-US" sz="2800" b="1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ta </a:t>
            </a:r>
            <a:r>
              <a:rPr lang="en-US" sz="2800" b="1" dirty="0" err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lấy</a:t>
            </a:r>
            <a:r>
              <a:rPr lang="en-US" sz="2800" b="1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</a:t>
            </a:r>
            <a:r>
              <a:rPr lang="en-US" sz="2800" b="1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vi </a:t>
            </a:r>
            <a:r>
              <a:rPr lang="en-US" sz="2800" b="1" dirty="0" err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mặt</a:t>
            </a:r>
            <a:r>
              <a:rPr lang="en-US" sz="2800" b="1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đáy</a:t>
            </a:r>
            <a:r>
              <a:rPr lang="en-US" sz="2800" b="1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800" b="1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800" b="1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chiều</a:t>
            </a:r>
            <a:r>
              <a:rPr lang="en-US" sz="2800" b="1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cao</a:t>
            </a:r>
            <a:r>
              <a:rPr lang="en-US" sz="2800" b="1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2800" b="1" dirty="0" err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cùng</a:t>
            </a:r>
            <a:r>
              <a:rPr lang="en-US" sz="2800" b="1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800" b="1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đơn</a:t>
            </a:r>
            <a:r>
              <a:rPr lang="en-US" sz="2800" b="1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vị</a:t>
            </a:r>
            <a:r>
              <a:rPr lang="en-US" sz="2800" b="1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đo</a:t>
            </a:r>
            <a:r>
              <a:rPr lang="en-US" sz="2800" b="1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20" name="Rectangle 9"/>
          <p:cNvSpPr>
            <a:spLocks noChangeArrowheads="1"/>
          </p:cNvSpPr>
          <p:nvPr/>
        </p:nvSpPr>
        <p:spPr bwMode="auto">
          <a:xfrm>
            <a:off x="267286" y="3612723"/>
            <a:ext cx="11605846" cy="576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Muốn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diện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toàn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hộp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nhật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21" name="Rectangle 9"/>
          <p:cNvSpPr>
            <a:spLocks noChangeArrowheads="1"/>
          </p:cNvSpPr>
          <p:nvPr/>
        </p:nvSpPr>
        <p:spPr bwMode="auto">
          <a:xfrm>
            <a:off x="307141" y="4322979"/>
            <a:ext cx="11718387" cy="10626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en-US" sz="2800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800" b="1" dirty="0" err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Muốn</a:t>
            </a:r>
            <a:r>
              <a:rPr lang="en-US" sz="2800" b="1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800" b="1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diện</a:t>
            </a:r>
            <a:r>
              <a:rPr lang="en-US" sz="2800" b="1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2800" b="1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toàn</a:t>
            </a:r>
            <a:r>
              <a:rPr lang="en-US" sz="2800" b="1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US" sz="2800" b="1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800" b="1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hộp</a:t>
            </a:r>
            <a:r>
              <a:rPr lang="en-US" sz="2800" b="1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sz="2800" b="1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nhật</a:t>
            </a:r>
            <a:r>
              <a:rPr lang="en-US" sz="2800" b="1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ta </a:t>
            </a:r>
            <a:r>
              <a:rPr lang="en-US" sz="2800" b="1" dirty="0" err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lấy</a:t>
            </a:r>
            <a:r>
              <a:rPr lang="en-US" sz="2800" b="1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diện</a:t>
            </a:r>
            <a:r>
              <a:rPr lang="en-US" sz="2800" b="1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2800" b="1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xung</a:t>
            </a:r>
            <a:r>
              <a:rPr lang="en-US" sz="2800" b="1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quanh</a:t>
            </a:r>
            <a:r>
              <a:rPr lang="en-US" sz="2800" b="1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cộng</a:t>
            </a:r>
            <a:r>
              <a:rPr lang="en-US" sz="2800" b="1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800" b="1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diện</a:t>
            </a:r>
            <a:r>
              <a:rPr lang="en-US" sz="2800" b="1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2800" b="1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2800" b="1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đáy</a:t>
            </a:r>
            <a:r>
              <a:rPr lang="en-US" sz="2800" b="1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3588312" y="2855349"/>
            <a:ext cx="4184088" cy="58477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err="1">
                <a:solidFill>
                  <a:srgbClr val="FF0000"/>
                </a:solidFill>
              </a:rPr>
              <a:t>S</a:t>
            </a:r>
            <a:r>
              <a:rPr lang="en-US" sz="3200" b="1" baseline="-25000" dirty="0" err="1">
                <a:solidFill>
                  <a:srgbClr val="FF0000"/>
                </a:solidFill>
              </a:rPr>
              <a:t>xq</a:t>
            </a:r>
            <a:r>
              <a:rPr lang="en-US" sz="3200" b="1" dirty="0">
                <a:solidFill>
                  <a:srgbClr val="FF0000"/>
                </a:solidFill>
              </a:rPr>
              <a:t> = (a +b ) x 2 x c</a:t>
            </a:r>
          </a:p>
        </p:txBody>
      </p:sp>
    </p:spTree>
    <p:extLst>
      <p:ext uri="{BB962C8B-B14F-4D97-AF65-F5344CB8AC3E}">
        <p14:creationId xmlns:p14="http://schemas.microsoft.com/office/powerpoint/2010/main" val="16888829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7" dur="80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8" dur="80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" dur="80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4" dur="80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5" dur="80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6" dur="80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 animBg="1"/>
      <p:bldP spid="16" grpId="0"/>
      <p:bldP spid="18" grpId="0"/>
      <p:bldP spid="20" grpId="0"/>
      <p:bldP spid="21" grpId="0"/>
      <p:bldP spid="2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9"/>
          <p:cNvGrpSpPr>
            <a:grpSpLocks/>
          </p:cNvGrpSpPr>
          <p:nvPr/>
        </p:nvGrpSpPr>
        <p:grpSpPr bwMode="auto">
          <a:xfrm>
            <a:off x="0" y="5519210"/>
            <a:ext cx="12190677" cy="1338792"/>
            <a:chOff x="1" y="4172"/>
            <a:chExt cx="9215" cy="1012"/>
          </a:xfrm>
        </p:grpSpPr>
        <p:pic>
          <p:nvPicPr>
            <p:cNvPr id="8" name="Picture 6" descr="J0124039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148" y="4025"/>
              <a:ext cx="1011" cy="13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" name="Picture 7" descr="J0124039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822" y="4172"/>
              <a:ext cx="1394" cy="10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0" name="Rectangle 9"/>
          <p:cNvSpPr/>
          <p:nvPr/>
        </p:nvSpPr>
        <p:spPr>
          <a:xfrm>
            <a:off x="1066806" y="3598992"/>
            <a:ext cx="1037272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0"/>
              </a:spcBef>
              <a:spcAft>
                <a:spcPts val="0"/>
              </a:spcAft>
              <a:tabLst>
                <a:tab pos="5486400" algn="l"/>
              </a:tabLst>
              <a:defRPr/>
            </a:pPr>
            <a:endParaRPr lang="en-US" sz="2800">
              <a:solidFill>
                <a:srgbClr val="0070C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645569" y="598513"/>
            <a:ext cx="10329333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tabLst>
                <a:tab pos="5486400" algn="l"/>
              </a:tabLs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tabLst>
                <a:tab pos="5486400" algn="l"/>
              </a:tabLs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tabLst>
                <a:tab pos="5486400" algn="l"/>
              </a:tabLs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tabLst>
                <a:tab pos="5486400" algn="l"/>
              </a:tabLs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tabLst>
                <a:tab pos="5486400" algn="l"/>
              </a:tabLs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486400" algn="l"/>
              </a:tabLs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486400" algn="l"/>
              </a:tabLs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486400" algn="l"/>
              </a:tabLs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486400" algn="l"/>
              </a:tabLs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just"/>
            <a:endParaRPr lang="en-US" altLang="en-US"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Rectangle 9"/>
          <p:cNvSpPr>
            <a:spLocks noChangeArrowheads="1"/>
          </p:cNvSpPr>
          <p:nvPr/>
        </p:nvSpPr>
        <p:spPr bwMode="auto">
          <a:xfrm>
            <a:off x="364418" y="466092"/>
            <a:ext cx="11548570" cy="13217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Muốn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diện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xung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quanh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lập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18" name="Rectangle 9"/>
          <p:cNvSpPr>
            <a:spLocks noChangeArrowheads="1"/>
          </p:cNvSpPr>
          <p:nvPr/>
        </p:nvSpPr>
        <p:spPr bwMode="auto">
          <a:xfrm>
            <a:off x="295585" y="1448064"/>
            <a:ext cx="11685227" cy="15806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en-US" sz="2800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800" b="1" dirty="0" err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Muốn</a:t>
            </a:r>
            <a:r>
              <a:rPr lang="en-US" sz="2800" b="1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800" b="1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diện</a:t>
            </a:r>
            <a:r>
              <a:rPr lang="en-US" sz="2800" b="1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2800" b="1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xung</a:t>
            </a:r>
            <a:r>
              <a:rPr lang="en-US" sz="2800" b="1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quanh</a:t>
            </a:r>
            <a:r>
              <a:rPr lang="en-US" sz="2800" b="1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800" b="1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lập</a:t>
            </a:r>
            <a:r>
              <a:rPr lang="en-US" sz="2800" b="1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en-US" sz="2800" b="1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ta </a:t>
            </a:r>
            <a:r>
              <a:rPr lang="en-US" sz="2800" b="1" dirty="0" err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lấy</a:t>
            </a:r>
            <a:r>
              <a:rPr lang="en-US" sz="2800" b="1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diện</a:t>
            </a:r>
            <a:r>
              <a:rPr lang="en-US" sz="2800" b="1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2800" b="1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800" b="1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mặt</a:t>
            </a:r>
            <a:r>
              <a:rPr lang="en-US" sz="2800" b="1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800" b="1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800" b="1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4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3496872" y="2708145"/>
            <a:ext cx="3559126" cy="58477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200" b="1" err="1">
                <a:solidFill>
                  <a:srgbClr val="FF0000"/>
                </a:solidFill>
              </a:rPr>
              <a:t>S</a:t>
            </a:r>
            <a:r>
              <a:rPr lang="en-US" sz="3200" b="1" baseline="-25000" err="1">
                <a:solidFill>
                  <a:srgbClr val="FF0000"/>
                </a:solidFill>
              </a:rPr>
              <a:t>xq</a:t>
            </a:r>
            <a:r>
              <a:rPr lang="en-US" sz="3200" b="1">
                <a:solidFill>
                  <a:srgbClr val="FF0000"/>
                </a:solidFill>
              </a:rPr>
              <a:t> = a x a x 4</a:t>
            </a:r>
          </a:p>
        </p:txBody>
      </p:sp>
      <p:sp>
        <p:nvSpPr>
          <p:cNvPr id="17" name="Rectangle 9"/>
          <p:cNvSpPr>
            <a:spLocks noChangeArrowheads="1"/>
          </p:cNvSpPr>
          <p:nvPr/>
        </p:nvSpPr>
        <p:spPr bwMode="auto">
          <a:xfrm>
            <a:off x="335275" y="3484971"/>
            <a:ext cx="11605846" cy="576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Muốn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diện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toàn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lập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19" name="Rectangle 9"/>
          <p:cNvSpPr>
            <a:spLocks noChangeArrowheads="1"/>
          </p:cNvSpPr>
          <p:nvPr/>
        </p:nvSpPr>
        <p:spPr bwMode="auto">
          <a:xfrm>
            <a:off x="279006" y="4266675"/>
            <a:ext cx="11718387" cy="10626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en-US" sz="2800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800" b="1" dirty="0" err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Muốn</a:t>
            </a:r>
            <a:r>
              <a:rPr lang="en-US" sz="2800" b="1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800" b="1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diện</a:t>
            </a:r>
            <a:r>
              <a:rPr lang="en-US" sz="2800" b="1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2800" b="1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toàn</a:t>
            </a:r>
            <a:r>
              <a:rPr lang="en-US" sz="2800" b="1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US" sz="2800" b="1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800" b="1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lập</a:t>
            </a:r>
            <a:r>
              <a:rPr lang="en-US" sz="2800" b="1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en-US" sz="2800" b="1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ta </a:t>
            </a:r>
            <a:r>
              <a:rPr lang="en-US" sz="2800" b="1" dirty="0" err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lấy</a:t>
            </a:r>
            <a:r>
              <a:rPr lang="en-US" sz="2800" b="1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diện</a:t>
            </a:r>
            <a:r>
              <a:rPr lang="en-US" sz="2800" b="1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2800" b="1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800" b="1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mặt</a:t>
            </a:r>
            <a:r>
              <a:rPr lang="en-US" sz="2800" b="1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800" b="1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800" b="1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6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3613095" y="5273081"/>
            <a:ext cx="3559126" cy="58477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200" b="1">
                <a:solidFill>
                  <a:srgbClr val="FF0000"/>
                </a:solidFill>
              </a:rPr>
              <a:t>S</a:t>
            </a:r>
            <a:r>
              <a:rPr lang="en-US" sz="3200" b="1" baseline="-25000">
                <a:solidFill>
                  <a:srgbClr val="FF0000"/>
                </a:solidFill>
              </a:rPr>
              <a:t>tp</a:t>
            </a:r>
            <a:r>
              <a:rPr lang="en-US" sz="3200" b="1">
                <a:solidFill>
                  <a:srgbClr val="FF0000"/>
                </a:solidFill>
              </a:rPr>
              <a:t> = a x a x 6</a:t>
            </a:r>
          </a:p>
        </p:txBody>
      </p:sp>
    </p:spTree>
    <p:extLst>
      <p:ext uri="{BB962C8B-B14F-4D97-AF65-F5344CB8AC3E}">
        <p14:creationId xmlns:p14="http://schemas.microsoft.com/office/powerpoint/2010/main" val="16888829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80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80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80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9" dur="80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0" dur="80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1" dur="80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8" grpId="0"/>
      <p:bldP spid="22" grpId="0" animBg="1"/>
      <p:bldP spid="17" grpId="0"/>
      <p:bldP spid="19" grpId="0"/>
      <p:bldP spid="2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9"/>
          <p:cNvSpPr>
            <a:spLocks noChangeArrowheads="1"/>
          </p:cNvSpPr>
          <p:nvPr/>
        </p:nvSpPr>
        <p:spPr bwMode="auto">
          <a:xfrm>
            <a:off x="643430" y="3470810"/>
            <a:ext cx="11548570" cy="13217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Muốn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lập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5" name="Rectangle 9"/>
          <p:cNvSpPr>
            <a:spLocks noChangeArrowheads="1"/>
          </p:cNvSpPr>
          <p:nvPr/>
        </p:nvSpPr>
        <p:spPr bwMode="auto">
          <a:xfrm>
            <a:off x="826310" y="704433"/>
            <a:ext cx="11605846" cy="576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Muốn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hộp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nhật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6" name="Rectangle 9"/>
          <p:cNvSpPr>
            <a:spLocks noChangeArrowheads="1"/>
          </p:cNvSpPr>
          <p:nvPr/>
        </p:nvSpPr>
        <p:spPr bwMode="auto">
          <a:xfrm>
            <a:off x="473613" y="1289169"/>
            <a:ext cx="11718387" cy="10626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en-US" sz="2800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800" b="1" dirty="0" err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Muốn</a:t>
            </a:r>
            <a:r>
              <a:rPr lang="en-US" sz="2800" b="1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800" b="1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2800" b="1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2800" b="1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800" b="1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hộp</a:t>
            </a:r>
            <a:r>
              <a:rPr lang="en-US" sz="2800" b="1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sz="2800" b="1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nhật</a:t>
            </a:r>
            <a:r>
              <a:rPr lang="en-US" sz="2800" b="1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ta </a:t>
            </a:r>
            <a:r>
              <a:rPr lang="en-US" sz="2800" b="1" dirty="0" err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lấy</a:t>
            </a:r>
            <a:r>
              <a:rPr lang="en-US" sz="2800" b="1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chiều</a:t>
            </a:r>
            <a:r>
              <a:rPr lang="en-US" sz="2800" b="1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dài</a:t>
            </a:r>
            <a:r>
              <a:rPr lang="en-US" sz="2800" b="1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800" b="1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800" b="1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chiều</a:t>
            </a:r>
            <a:r>
              <a:rPr lang="en-US" sz="2800" b="1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rộng</a:t>
            </a:r>
            <a:r>
              <a:rPr lang="en-US" sz="2800" b="1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rồi</a:t>
            </a:r>
            <a:r>
              <a:rPr lang="en-US" sz="2800" b="1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800" b="1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800" b="1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chiều</a:t>
            </a:r>
            <a:r>
              <a:rPr lang="en-US" sz="2800" b="1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cao</a:t>
            </a:r>
            <a:r>
              <a:rPr lang="en-US" sz="2800" b="1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 </a:t>
            </a:r>
            <a:r>
              <a:rPr lang="en-US" sz="2800" b="1" dirty="0" err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cùng</a:t>
            </a:r>
            <a:r>
              <a:rPr lang="en-US" sz="2800" b="1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800" b="1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đơn</a:t>
            </a:r>
            <a:r>
              <a:rPr lang="en-US" sz="2800" b="1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vị</a:t>
            </a:r>
            <a:r>
              <a:rPr lang="en-US" sz="2800" b="1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đo</a:t>
            </a:r>
            <a:r>
              <a:rPr lang="en-US" sz="2800" b="1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601375" y="3052685"/>
            <a:ext cx="3559126" cy="58477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200" b="1">
                <a:solidFill>
                  <a:srgbClr val="FF0000"/>
                </a:solidFill>
              </a:rPr>
              <a:t>V = a x b x c</a:t>
            </a:r>
          </a:p>
        </p:txBody>
      </p:sp>
      <p:sp>
        <p:nvSpPr>
          <p:cNvPr id="8" name="Rectangle 9"/>
          <p:cNvSpPr>
            <a:spLocks noChangeArrowheads="1"/>
          </p:cNvSpPr>
          <p:nvPr/>
        </p:nvSpPr>
        <p:spPr bwMode="auto">
          <a:xfrm>
            <a:off x="267286" y="4569693"/>
            <a:ext cx="11718387" cy="10626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en-US" sz="2800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800" b="1" dirty="0" err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Muốn</a:t>
            </a:r>
            <a:r>
              <a:rPr lang="en-US" sz="2800" b="1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800" b="1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2800" b="1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2800" b="1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800" b="1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lập</a:t>
            </a:r>
            <a:r>
              <a:rPr lang="en-US" sz="2800" b="1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en-US" sz="2800" b="1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ta </a:t>
            </a:r>
            <a:r>
              <a:rPr lang="en-US" sz="2800" b="1" dirty="0" err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lấy</a:t>
            </a:r>
            <a:r>
              <a:rPr lang="en-US" sz="2800" b="1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cạnh</a:t>
            </a:r>
            <a:r>
              <a:rPr lang="en-US" sz="2800" b="1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800" b="1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800" b="1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cạnh</a:t>
            </a:r>
            <a:r>
              <a:rPr lang="en-US" sz="2800" b="1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rồi</a:t>
            </a:r>
            <a:r>
              <a:rPr lang="en-US" sz="2800" b="1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800" b="1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800" b="1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cạnh</a:t>
            </a:r>
            <a:r>
              <a:rPr lang="en-US" sz="2800" b="1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601375" y="5558120"/>
            <a:ext cx="3559126" cy="58477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200" b="1">
                <a:solidFill>
                  <a:srgbClr val="FF0000"/>
                </a:solidFill>
              </a:rPr>
              <a:t>V = a x a x a</a:t>
            </a:r>
          </a:p>
        </p:txBody>
      </p:sp>
    </p:spTree>
    <p:extLst>
      <p:ext uri="{BB962C8B-B14F-4D97-AF65-F5344CB8AC3E}">
        <p14:creationId xmlns:p14="http://schemas.microsoft.com/office/powerpoint/2010/main" val="7657327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 animBg="1"/>
      <p:bldP spid="8" grpId="0"/>
      <p:bldP spid="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71302" y="1042906"/>
            <a:ext cx="979574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800" b="1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1. </a:t>
            </a:r>
            <a:r>
              <a:rPr lang="en-US" sz="2800" b="1" dirty="0" err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800" b="1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800" b="1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lập</a:t>
            </a:r>
            <a:r>
              <a:rPr lang="en-US" sz="2800" b="1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en-US" sz="2800" b="1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b="1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cạnh</a:t>
            </a:r>
            <a:r>
              <a:rPr lang="en-US" sz="2800" b="1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2,5cm. </a:t>
            </a:r>
            <a:r>
              <a:rPr lang="en-US" sz="2800" b="1" dirty="0" err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800" b="1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diện</a:t>
            </a:r>
            <a:r>
              <a:rPr lang="en-US" sz="2800" b="1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2800" b="1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800" b="1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mặt</a:t>
            </a:r>
            <a:r>
              <a:rPr lang="en-US" sz="2800" b="1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b="1" dirty="0" err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diện</a:t>
            </a:r>
            <a:r>
              <a:rPr lang="en-US" sz="2800" b="1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2800" b="1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toàn</a:t>
            </a:r>
            <a:r>
              <a:rPr lang="en-US" sz="2800" b="1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US" sz="2800" b="1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b="1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2800" b="1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2800" b="1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b="1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800" b="1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lập</a:t>
            </a:r>
            <a:r>
              <a:rPr lang="en-US" sz="2800" b="1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en-US" sz="2800" b="1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2800" b="1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758716" y="2121207"/>
            <a:ext cx="26221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err="1"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endParaRPr lang="en-US" sz="28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240069" y="2721371"/>
            <a:ext cx="864197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Diện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mặt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lập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2,5 x 2,5 = 6,25 ( cm</a:t>
            </a:r>
            <a:r>
              <a:rPr lang="en-US" sz="28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)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240069" y="3706260"/>
            <a:ext cx="864197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Diện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toàn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lập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2,5 x 2,5 x 6 = 37,5 ( cm</a:t>
            </a:r>
            <a:r>
              <a:rPr lang="en-US" sz="28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)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148629" y="4691149"/>
            <a:ext cx="864197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lập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2,5 x 2,5 x 2,5 = 15,625 ( cm</a:t>
            </a:r>
            <a:r>
              <a:rPr lang="en-US" sz="28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)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240069" y="5706820"/>
            <a:ext cx="974463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Đáp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S1mặt: 6,25cm</a:t>
            </a:r>
            <a:r>
              <a:rPr lang="en-US" sz="28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;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Stp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37,5cm</a:t>
            </a:r>
            <a:r>
              <a:rPr lang="en-US" sz="28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; V: 15,625cm</a:t>
            </a:r>
            <a:r>
              <a:rPr lang="en-US" sz="28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21CB17FB-7D52-40FC-A2B0-1AD29979CFEA}"/>
              </a:ext>
            </a:extLst>
          </p:cNvPr>
          <p:cNvCxnSpPr>
            <a:cxnSpLocks/>
          </p:cNvCxnSpPr>
          <p:nvPr/>
        </p:nvCxnSpPr>
        <p:spPr>
          <a:xfrm>
            <a:off x="2509935" y="1480009"/>
            <a:ext cx="4654437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42B3B636-F684-4B74-BCD7-7304FF5842FC}"/>
              </a:ext>
            </a:extLst>
          </p:cNvPr>
          <p:cNvCxnSpPr>
            <a:cxnSpLocks/>
          </p:cNvCxnSpPr>
          <p:nvPr/>
        </p:nvCxnSpPr>
        <p:spPr>
          <a:xfrm>
            <a:off x="8342722" y="1517715"/>
            <a:ext cx="1838226" cy="1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B4ECD58B-A5D4-4CB4-B90B-EB7176B5B39C}"/>
              </a:ext>
            </a:extLst>
          </p:cNvPr>
          <p:cNvCxnSpPr>
            <a:cxnSpLocks/>
          </p:cNvCxnSpPr>
          <p:nvPr/>
        </p:nvCxnSpPr>
        <p:spPr>
          <a:xfrm>
            <a:off x="903531" y="1951928"/>
            <a:ext cx="576477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C92E2F91-647F-4555-AAF5-07D22AFF6027}"/>
              </a:ext>
            </a:extLst>
          </p:cNvPr>
          <p:cNvCxnSpPr/>
          <p:nvPr/>
        </p:nvCxnSpPr>
        <p:spPr>
          <a:xfrm>
            <a:off x="1791093" y="1951928"/>
            <a:ext cx="2667785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86FDD8BD-6A61-4FD6-8DCE-48A0B1F9B31A}"/>
              </a:ext>
            </a:extLst>
          </p:cNvPr>
          <p:cNvCxnSpPr/>
          <p:nvPr/>
        </p:nvCxnSpPr>
        <p:spPr>
          <a:xfrm>
            <a:off x="5147035" y="1923069"/>
            <a:ext cx="965351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" name="TextBox 2">
            <a:extLst>
              <a:ext uri="{FF2B5EF4-FFF2-40B4-BE49-F238E27FC236}">
                <a16:creationId xmlns:a16="http://schemas.microsoft.com/office/drawing/2014/main" id="{A88D43AF-CE22-473D-BE63-D5CB2E103575}"/>
              </a:ext>
            </a:extLst>
          </p:cNvPr>
          <p:cNvSpPr txBox="1"/>
          <p:nvPr/>
        </p:nvSpPr>
        <p:spPr>
          <a:xfrm>
            <a:off x="3396343" y="233266"/>
            <a:ext cx="368559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Luyện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chung</a:t>
            </a:r>
            <a:endParaRPr lang="en-US" sz="3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03045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oup 13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33479537"/>
              </p:ext>
            </p:extLst>
          </p:nvPr>
        </p:nvGraphicFramePr>
        <p:xfrm>
          <a:off x="1017037" y="1091682"/>
          <a:ext cx="8602510" cy="5237061"/>
        </p:xfrm>
        <a:graphic>
          <a:graphicData uri="http://schemas.openxmlformats.org/drawingml/2006/table">
            <a:tbl>
              <a:tblPr/>
              <a:tblGrid>
                <a:gridCol w="363222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9702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8681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6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Hình</a:t>
                      </a:r>
                      <a:r>
                        <a:rPr kumimoji="0" 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hộp</a:t>
                      </a:r>
                      <a:r>
                        <a:rPr kumimoji="0" 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chữ</a:t>
                      </a:r>
                      <a:r>
                        <a:rPr kumimoji="0" 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nhật</a:t>
                      </a:r>
                      <a:endParaRPr kumimoji="0" lang="en-US" sz="28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6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Times New Roman" pitchFamily="18" charset="0"/>
                        </a:rPr>
                        <a:t>(1)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5753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6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Chiều</a:t>
                      </a:r>
                      <a:r>
                        <a:rPr kumimoji="0" 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dài</a:t>
                      </a:r>
                      <a:endParaRPr kumimoji="0" lang="en-US" sz="2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6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11cm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5753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6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Chiều</a:t>
                      </a:r>
                      <a:r>
                        <a:rPr kumimoji="0" 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rộng</a:t>
                      </a:r>
                      <a:endParaRPr kumimoji="0" lang="en-US" sz="2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6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10cm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3328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6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Chiều</a:t>
                      </a:r>
                      <a:r>
                        <a:rPr kumimoji="0" 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cao</a:t>
                      </a:r>
                      <a:endParaRPr kumimoji="0" lang="en-US" sz="2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6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6cm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5753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6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Diện</a:t>
                      </a:r>
                      <a:r>
                        <a:rPr kumimoji="0" 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tích</a:t>
                      </a:r>
                      <a:r>
                        <a:rPr kumimoji="0" 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mặt</a:t>
                      </a:r>
                      <a:r>
                        <a:rPr kumimoji="0" 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đáy</a:t>
                      </a:r>
                      <a:endParaRPr kumimoji="0" lang="en-US" sz="2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6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5753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6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Diện tích xung quanh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6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8681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6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Thể tích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6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8" name="Text Box 145"/>
          <p:cNvSpPr txBox="1">
            <a:spLocks noChangeArrowheads="1"/>
          </p:cNvSpPr>
          <p:nvPr/>
        </p:nvSpPr>
        <p:spPr bwMode="auto">
          <a:xfrm>
            <a:off x="6501469" y="3969043"/>
            <a:ext cx="2353491" cy="11880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16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None/>
            </a:pPr>
            <a:r>
              <a:rPr lang="en-US" altLang="en-US" sz="3200" b="1" dirty="0"/>
              <a:t>110cm</a:t>
            </a:r>
            <a:r>
              <a:rPr lang="en-US" altLang="en-US" sz="3200" b="1" baseline="30000" dirty="0"/>
              <a:t>2</a:t>
            </a:r>
            <a:endParaRPr lang="en-US" altLang="en-US" sz="3200" b="1" dirty="0"/>
          </a:p>
          <a:p>
            <a:endParaRPr lang="en-US" altLang="en-US" sz="2000" dirty="0"/>
          </a:p>
        </p:txBody>
      </p:sp>
      <p:sp>
        <p:nvSpPr>
          <p:cNvPr id="9" name="Text Box 146"/>
          <p:cNvSpPr txBox="1">
            <a:spLocks noChangeArrowheads="1"/>
          </p:cNvSpPr>
          <p:nvPr/>
        </p:nvSpPr>
        <p:spPr bwMode="auto">
          <a:xfrm>
            <a:off x="6480527" y="4742678"/>
            <a:ext cx="1674949" cy="11880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16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None/>
            </a:pPr>
            <a:r>
              <a:rPr lang="en-US" altLang="en-US" sz="3200" b="1" dirty="0"/>
              <a:t>252cm</a:t>
            </a:r>
            <a:r>
              <a:rPr lang="en-US" altLang="en-US" sz="3200" b="1" baseline="30000" dirty="0"/>
              <a:t>2</a:t>
            </a:r>
            <a:endParaRPr lang="en-US" altLang="en-US" sz="3200" b="1" dirty="0"/>
          </a:p>
          <a:p>
            <a:endParaRPr lang="en-US" altLang="en-US" sz="2000" dirty="0"/>
          </a:p>
        </p:txBody>
      </p:sp>
      <p:sp>
        <p:nvSpPr>
          <p:cNvPr id="10" name="Text Box 147"/>
          <p:cNvSpPr txBox="1">
            <a:spLocks noChangeArrowheads="1"/>
          </p:cNvSpPr>
          <p:nvPr/>
        </p:nvSpPr>
        <p:spPr bwMode="auto">
          <a:xfrm>
            <a:off x="6446413" y="5516313"/>
            <a:ext cx="2053046" cy="11880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16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None/>
            </a:pPr>
            <a:r>
              <a:rPr lang="en-US" altLang="en-US" sz="3200" b="1" dirty="0"/>
              <a:t>660cm</a:t>
            </a:r>
            <a:r>
              <a:rPr lang="en-US" altLang="en-US" sz="3200" b="1" baseline="30000" dirty="0"/>
              <a:t>3</a:t>
            </a:r>
            <a:endParaRPr lang="en-US" altLang="en-US" sz="3200" b="1" dirty="0"/>
          </a:p>
          <a:p>
            <a:endParaRPr lang="en-US" altLang="en-US" sz="2000" dirty="0"/>
          </a:p>
        </p:txBody>
      </p:sp>
      <p:graphicFrame>
        <p:nvGraphicFramePr>
          <p:cNvPr id="17" name="Object 159"/>
          <p:cNvGraphicFramePr>
            <a:graphicFrameLocks noChangeAspect="1"/>
          </p:cNvGraphicFramePr>
          <p:nvPr/>
        </p:nvGraphicFramePr>
        <p:xfrm>
          <a:off x="3429000" y="1968500"/>
          <a:ext cx="914400" cy="198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27" name="Equation" r:id="rId3" imgW="435285" imgH="677109" progId="Equation.DSMT4">
                  <p:embed/>
                </p:oleObj>
              </mc:Choice>
              <mc:Fallback>
                <p:oleObj name="Equation" r:id="rId3" imgW="435285" imgH="677109" progId="Equation.DSMT4">
                  <p:embed/>
                  <p:pic>
                    <p:nvPicPr>
                      <p:cNvPr id="14390" name="Object 15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29000" y="1968500"/>
                        <a:ext cx="914400" cy="1984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" name="TextBox 25"/>
          <p:cNvSpPr txBox="1"/>
          <p:nvPr/>
        </p:nvSpPr>
        <p:spPr>
          <a:xfrm>
            <a:off x="952500" y="439449"/>
            <a:ext cx="7239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 :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đo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thích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ô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trống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15527064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1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6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386" name="Group 22"/>
          <p:cNvGrpSpPr>
            <a:grpSpLocks/>
          </p:cNvGrpSpPr>
          <p:nvPr/>
        </p:nvGrpSpPr>
        <p:grpSpPr bwMode="auto">
          <a:xfrm>
            <a:off x="2438400" y="4548415"/>
            <a:ext cx="2730500" cy="1663700"/>
            <a:chOff x="2592" y="2408"/>
            <a:chExt cx="1720" cy="1048"/>
          </a:xfrm>
        </p:grpSpPr>
        <p:sp>
          <p:nvSpPr>
            <p:cNvPr id="16393" name="Rectangle 23" descr="Oak"/>
            <p:cNvSpPr>
              <a:spLocks noChangeArrowheads="1"/>
            </p:cNvSpPr>
            <p:nvPr/>
          </p:nvSpPr>
          <p:spPr bwMode="auto">
            <a:xfrm>
              <a:off x="2872" y="2408"/>
              <a:ext cx="1440" cy="768"/>
            </a:xfrm>
            <a:prstGeom prst="rect">
              <a:avLst/>
            </a:prstGeom>
            <a:blipFill dpi="0" rotWithShape="1">
              <a:blip r:embed="rId2"/>
              <a:srcRect/>
              <a:tile tx="0" ty="0" sx="100000" sy="100000" flip="none" algn="tl"/>
            </a:blipFill>
            <a:ln w="9525">
              <a:miter lim="800000"/>
              <a:headEnd/>
              <a:tailEnd/>
            </a:ln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FFCC99"/>
              </a:extrusionClr>
              <a:contourClr>
                <a:srgbClr val="FFFFFF"/>
              </a:contourClr>
            </a:sp3d>
          </p:spPr>
          <p:txBody>
            <a:bodyPr wrap="none" anchor="ctr">
              <a:flatTx/>
            </a:bodyPr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16394" name="Rectangle 24" descr="Oak"/>
            <p:cNvSpPr>
              <a:spLocks noChangeArrowheads="1"/>
            </p:cNvSpPr>
            <p:nvPr/>
          </p:nvSpPr>
          <p:spPr bwMode="auto">
            <a:xfrm>
              <a:off x="2592" y="3312"/>
              <a:ext cx="1440" cy="144"/>
            </a:xfrm>
            <a:prstGeom prst="rect">
              <a:avLst/>
            </a:prstGeom>
            <a:blipFill dpi="0" rotWithShape="1">
              <a:blip r:embed="rId2"/>
              <a:srcRect/>
              <a:tile tx="0" ty="0" sx="100000" sy="100000" flip="none" algn="tl"/>
            </a:blipFill>
            <a:ln w="9525">
              <a:miter lim="800000"/>
              <a:headEnd/>
              <a:tailEnd/>
            </a:ln>
            <a:scene3d>
              <a:camera prst="legacyObliqueTopRight"/>
              <a:lightRig rig="legacyFlat3" dir="b"/>
            </a:scene3d>
            <a:sp3d extrusionH="1243000" prstMaterial="legacyMatte">
              <a:bevelT w="13500" h="13500" prst="angle"/>
              <a:bevelB w="13500" h="13500" prst="angle"/>
              <a:extrusionClr>
                <a:srgbClr val="FFCC99"/>
              </a:extrusionClr>
              <a:contourClr>
                <a:srgbClr val="FFFFFF"/>
              </a:contourClr>
            </a:sp3d>
          </p:spPr>
          <p:txBody>
            <a:bodyPr wrap="none" anchor="ctr">
              <a:flatTx/>
            </a:bodyPr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16395" name="AutoShape 25" descr="Oak"/>
            <p:cNvSpPr>
              <a:spLocks noChangeArrowheads="1"/>
            </p:cNvSpPr>
            <p:nvPr/>
          </p:nvSpPr>
          <p:spPr bwMode="auto">
            <a:xfrm>
              <a:off x="2592" y="2688"/>
              <a:ext cx="768" cy="624"/>
            </a:xfrm>
            <a:prstGeom prst="flowChartProcess">
              <a:avLst/>
            </a:prstGeom>
            <a:blipFill dpi="0" rotWithShape="1">
              <a:blip r:embed="rId2"/>
              <a:srcRect/>
              <a:tile tx="0" ty="0" sx="100000" sy="100000" flip="none" algn="tl"/>
            </a:blipFill>
            <a:ln w="9525">
              <a:miter lim="800000"/>
              <a:headEnd/>
              <a:tailEnd/>
            </a:ln>
            <a:scene3d>
              <a:camera prst="legacyObliqueTopRight"/>
              <a:lightRig rig="legacyFlat3" dir="b"/>
            </a:scene3d>
            <a:sp3d extrusionH="1243000" prstMaterial="legacyMatte">
              <a:bevelT w="13500" h="13500" prst="angle"/>
              <a:bevelB w="13500" h="13500" prst="angle"/>
              <a:extrusionClr>
                <a:srgbClr val="FFCC99"/>
              </a:extrusionClr>
              <a:contourClr>
                <a:srgbClr val="FFFFFF"/>
              </a:contourClr>
            </a:sp3d>
          </p:spPr>
          <p:txBody>
            <a:bodyPr wrap="none" anchor="ctr">
              <a:flatTx/>
            </a:bodyPr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en-US" altLang="en-US"/>
            </a:p>
          </p:txBody>
        </p:sp>
      </p:grpSp>
      <p:sp>
        <p:nvSpPr>
          <p:cNvPr id="16387" name="Text Box 26"/>
          <p:cNvSpPr txBox="1">
            <a:spLocks noChangeArrowheads="1"/>
          </p:cNvSpPr>
          <p:nvPr/>
        </p:nvSpPr>
        <p:spPr bwMode="auto">
          <a:xfrm>
            <a:off x="3352800" y="6226403"/>
            <a:ext cx="6858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/>
              <a:t>9cm</a:t>
            </a:r>
          </a:p>
        </p:txBody>
      </p:sp>
      <p:sp>
        <p:nvSpPr>
          <p:cNvPr id="16388" name="Text Box 27"/>
          <p:cNvSpPr txBox="1">
            <a:spLocks noChangeArrowheads="1"/>
          </p:cNvSpPr>
          <p:nvPr/>
        </p:nvSpPr>
        <p:spPr bwMode="auto">
          <a:xfrm>
            <a:off x="5181600" y="5616803"/>
            <a:ext cx="6858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/>
              <a:t>6cm</a:t>
            </a:r>
          </a:p>
        </p:txBody>
      </p:sp>
      <p:sp>
        <p:nvSpPr>
          <p:cNvPr id="16389" name="Text Box 28"/>
          <p:cNvSpPr txBox="1">
            <a:spLocks noChangeArrowheads="1"/>
          </p:cNvSpPr>
          <p:nvPr/>
        </p:nvSpPr>
        <p:spPr bwMode="auto">
          <a:xfrm>
            <a:off x="5410200" y="4854803"/>
            <a:ext cx="6858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/>
              <a:t>5cm</a:t>
            </a:r>
          </a:p>
        </p:txBody>
      </p:sp>
      <p:sp>
        <p:nvSpPr>
          <p:cNvPr id="3081" name="Rectangle 9" descr="Oak"/>
          <p:cNvSpPr>
            <a:spLocks noChangeArrowheads="1"/>
          </p:cNvSpPr>
          <p:nvPr/>
        </p:nvSpPr>
        <p:spPr bwMode="auto">
          <a:xfrm>
            <a:off x="3644900" y="4992915"/>
            <a:ext cx="1081088" cy="1003300"/>
          </a:xfrm>
          <a:prstGeom prst="rect">
            <a:avLst/>
          </a:prstGeom>
          <a:blipFill dpi="0" rotWithShape="1">
            <a:blip r:embed="rId2"/>
            <a:srcRect/>
            <a:tile tx="0" ty="0" sx="100000" sy="100000" flip="none" algn="tl"/>
          </a:blip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1243000" prstMaterial="legacyMatte">
            <a:bevelT w="13500" h="13500" prst="angle"/>
            <a:bevelB w="13500" h="13500" prst="angle"/>
            <a:extrusionClr>
              <a:srgbClr val="FFCC99"/>
            </a:extrusionClr>
            <a:contourClr>
              <a:srgbClr val="FFFFFF"/>
            </a:contourClr>
          </a:sp3d>
        </p:spPr>
        <p:txBody>
          <a:bodyPr wrap="none" anchor="ctr">
            <a:flatTx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102" name="Text Box 30"/>
          <p:cNvSpPr txBox="1">
            <a:spLocks noChangeArrowheads="1"/>
          </p:cNvSpPr>
          <p:nvPr/>
        </p:nvSpPr>
        <p:spPr bwMode="auto">
          <a:xfrm>
            <a:off x="8287657" y="5221515"/>
            <a:ext cx="6858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/>
              <a:t>4cm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899886" y="1074057"/>
            <a:ext cx="8984344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3 : </a:t>
            </a:r>
            <a:r>
              <a:rPr lang="en-US" altLang="en-US" sz="3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alt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khối</a:t>
            </a:r>
            <a:r>
              <a:rPr lang="en-US" alt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gỗ</a:t>
            </a:r>
            <a:r>
              <a:rPr lang="en-US" alt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dạng</a:t>
            </a:r>
            <a:r>
              <a:rPr lang="en-US" alt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alt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hộp</a:t>
            </a:r>
            <a:r>
              <a:rPr lang="en-US" alt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alt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nhật</a:t>
            </a:r>
            <a:r>
              <a:rPr lang="en-US" alt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alt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kích</a:t>
            </a:r>
            <a:r>
              <a:rPr lang="en-US" alt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thước</a:t>
            </a:r>
            <a:r>
              <a:rPr lang="en-US" alt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alt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alt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bên</a:t>
            </a:r>
            <a:r>
              <a:rPr lang="en-US" alt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3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alt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 </a:t>
            </a:r>
            <a:r>
              <a:rPr lang="en-US" altLang="en-US" sz="3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cắt</a:t>
            </a:r>
            <a:r>
              <a:rPr lang="en-US" alt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alt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US" alt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khối</a:t>
            </a:r>
            <a:r>
              <a:rPr lang="en-US" alt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gỗ</a:t>
            </a:r>
            <a:r>
              <a:rPr lang="en-US" alt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dạng</a:t>
            </a:r>
            <a:r>
              <a:rPr lang="en-US" alt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alt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lập</a:t>
            </a:r>
            <a:r>
              <a:rPr lang="en-US" alt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en-US" alt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cạnh</a:t>
            </a:r>
            <a:r>
              <a:rPr lang="en-US" alt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4cm. </a:t>
            </a:r>
            <a:r>
              <a:rPr lang="en-US" altLang="en-US" sz="3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alt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alt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alt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US" alt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gỗ</a:t>
            </a:r>
            <a:r>
              <a:rPr lang="en-US" alt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còn</a:t>
            </a:r>
            <a:r>
              <a:rPr lang="en-US" alt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alt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en-US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718982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2.59259E-6 L 0.43268 -0.00093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308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1628" y="-46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10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31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31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81" grpId="0" animBg="1"/>
      <p:bldP spid="310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74600" y="1464609"/>
            <a:ext cx="296156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124373" y="2110083"/>
            <a:ext cx="862538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khối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gỗ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9 x 6 x 5 = 270 (cm</a:t>
            </a:r>
            <a:r>
              <a:rPr lang="en-US" sz="28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)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124373" y="3089941"/>
            <a:ext cx="862538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khối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gỗ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cắt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4 x 4 x 4 = 64 (cm</a:t>
            </a:r>
            <a:r>
              <a:rPr lang="en-US" sz="28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)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124372" y="4127751"/>
            <a:ext cx="862538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khối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gỗ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còn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270 - 64 = 206 (cm</a:t>
            </a:r>
            <a:r>
              <a:rPr lang="en-US" sz="28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)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268064" y="5165561"/>
            <a:ext cx="862538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Đáp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206 (cm</a:t>
            </a:r>
            <a:r>
              <a:rPr lang="en-US" sz="28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)</a:t>
            </a:r>
          </a:p>
        </p:txBody>
      </p:sp>
    </p:spTree>
    <p:extLst>
      <p:ext uri="{BB962C8B-B14F-4D97-AF65-F5344CB8AC3E}">
        <p14:creationId xmlns:p14="http://schemas.microsoft.com/office/powerpoint/2010/main" val="35926440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43496" y="1535096"/>
            <a:ext cx="8620124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800" b="1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Chúc</a:t>
            </a:r>
            <a:r>
              <a:rPr lang="en-US" sz="88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8800" b="1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88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8800" b="1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88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8800" b="1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chăm</a:t>
            </a:r>
            <a:r>
              <a:rPr lang="en-US" sz="88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8800" b="1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ngoan</a:t>
            </a:r>
            <a:r>
              <a:rPr lang="en-US" sz="88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algn="ctr"/>
            <a:r>
              <a:rPr lang="en-US" sz="8800" b="1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88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8800" b="1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tốt</a:t>
            </a:r>
            <a:r>
              <a:rPr lang="en-US" sz="88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3395487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2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1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2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3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14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</p:bld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1828</TotalTime>
  <Words>579</Words>
  <Application>Microsoft Office PowerPoint</Application>
  <PresentationFormat>Widescreen</PresentationFormat>
  <Paragraphs>67</Paragraphs>
  <Slides>9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Arial</vt:lpstr>
      <vt:lpstr>Times New Roman</vt:lpstr>
      <vt:lpstr>Trebuchet MS</vt:lpstr>
      <vt:lpstr>Wingdings</vt:lpstr>
      <vt:lpstr>Wingdings 3</vt:lpstr>
      <vt:lpstr>Facet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do huong</cp:lastModifiedBy>
  <cp:revision>171</cp:revision>
  <dcterms:created xsi:type="dcterms:W3CDTF">2017-11-24T09:12:01Z</dcterms:created>
  <dcterms:modified xsi:type="dcterms:W3CDTF">2022-02-26T08:04:28Z</dcterms:modified>
</cp:coreProperties>
</file>