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301" r:id="rId2"/>
    <p:sldId id="299" r:id="rId3"/>
    <p:sldId id="261" r:id="rId4"/>
    <p:sldId id="262" r:id="rId5"/>
    <p:sldId id="264" r:id="rId6"/>
    <p:sldId id="293" r:id="rId7"/>
    <p:sldId id="268" r:id="rId8"/>
    <p:sldId id="269" r:id="rId9"/>
    <p:sldId id="294" r:id="rId10"/>
    <p:sldId id="295" r:id="rId11"/>
    <p:sldId id="276" r:id="rId12"/>
    <p:sldId id="277" r:id="rId13"/>
    <p:sldId id="278" r:id="rId14"/>
    <p:sldId id="292" r:id="rId15"/>
    <p:sldId id="275" r:id="rId16"/>
    <p:sldId id="280" r:id="rId17"/>
    <p:sldId id="281" r:id="rId18"/>
    <p:sldId id="291" r:id="rId19"/>
    <p:sldId id="282" r:id="rId20"/>
    <p:sldId id="296" r:id="rId21"/>
    <p:sldId id="283" r:id="rId22"/>
    <p:sldId id="287" r:id="rId23"/>
    <p:sldId id="284" r:id="rId24"/>
    <p:sldId id="288" r:id="rId25"/>
    <p:sldId id="302" r:id="rId26"/>
    <p:sldId id="30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 varScale="1">
        <p:scale>
          <a:sx n="91" d="100"/>
          <a:sy n="91" d="100"/>
        </p:scale>
        <p:origin x="117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09T04:38:57.9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2770 235,'21'0,"11"0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07082-CD68-4BA3-84AC-0E8405C11C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9267B3-5A75-4945-AD35-0E35A1A9A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2FF04-1672-4BDF-B7BF-0E7EE2E31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45D54-2F04-4D73-81F6-B450E5299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EE19E-09CA-44B7-A768-B3864B064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33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04D37-DC82-4AD9-B67B-94244E4E0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63DCFF-E466-4760-AF3A-34FE1E006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CF2AE-C3E6-4636-975F-3FDF6653F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6291D-9435-4231-B7CF-77B6E0B7B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49E29-30C6-4D7D-A330-BEF2FE3FE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13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C1EAA2-322E-434C-B04C-CE9E6D604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64978F-9F29-4A80-9425-575D092BE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882A6-D186-4FBC-B293-D3CFFE85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AE344-DA8F-43E4-A09F-E720D3BB6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5D114-6A90-4207-8BFC-2BC5707BD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8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EEAA3-1571-498E-81D7-92D44E3E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15493-F56A-465C-AD22-10B383CD1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FDB2B-832E-4DB8-BB19-EBA8D8623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A7857-74C7-4416-BEA8-F1326C5B4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1709E-606F-46DB-B65A-D499B7335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92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77D0E-198F-4F47-AE75-AF3E161E5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85F52-E28E-4439-A242-775E82551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73267-4621-4D5B-B32B-828537C9C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C67DC-2388-4B15-8604-6B5A21E4C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51550-FBA4-4A8C-B4CD-88400BACF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73333-67F7-4334-AF37-0B598E6C3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7EF14-9A61-4A18-B89D-3F5B274D12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D0E1AC-E4DC-434E-B4B0-47EE50284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1CDC49-F228-402A-8E02-AB7180954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FFBCC-5CE6-44AA-BC55-E1A719EEA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A0A4F4-263E-4805-B42A-B9BD69CE6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22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D75D-95C6-4633-95E5-F0A7FA7A5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F9E01-D52A-4E41-AB9C-8B2028A16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F215A5-C536-4161-B158-0A0E8454E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B3C94A-1B46-4A27-A789-93C9BDD19C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3D571D-3700-41E1-8BC3-E884826EB9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6FA5FB-593A-4BE3-ACDB-C6F329092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C40CE8-30E5-4088-B73B-87E7FA896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867EB8-4E2C-4C2A-886B-15F45E67D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8D7E-2CF0-40A5-80AF-DEF21B917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264D34-8BCF-4703-911A-38A5D073B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8BA55-64E3-493D-94A4-D73CF44BB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641BC3-9569-483D-BF40-9D4179CE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65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0FDA69-F7C8-4C28-8A25-A4F85E47C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A42979-6034-4992-B6B7-8F06DEC85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F0D4B-5B72-4D10-B039-45A7ADED2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72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73503-3863-4BEC-9272-095FC4007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8A8A3-7A17-4796-B0F4-DC63FEB84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BDAAC5-99C2-4348-88FB-A4E07C366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A15A6D-EE7B-41A6-BD97-59E67D35E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167CA-CED3-474D-837E-2EE52BCF3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EE4C5-B020-4B21-8783-D2A73C8C5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25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A7E50-EE08-41B2-8406-B12E053C5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CB3105-D879-4CE7-AFFC-B24F5C780C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F2E58D-C1CD-493D-AA24-1251301916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77CCC-2FA2-4CAE-81BC-B22F8AE7F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D3E8B0-9B20-4486-B8AB-C9E77793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3E12C-B728-4DEF-AB69-4F606E6C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94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91D000-4053-4AE8-963F-F081500D3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23007-8E0C-442C-9D0D-6354C78CC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DE995-B7B5-46F3-ABBC-3B6FB4E80E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AB5D9-698F-4FD0-9A9E-2FA66A742DC5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236B5-EA64-4C3F-B852-71FDAD8D4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19FC7-D5EC-47E2-9A7E-F45A563C79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3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" Target="slide22.xml"/><Relationship Id="rId7" Type="http://schemas.openxmlformats.org/officeDocument/2006/relationships/slide" Target="slide2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slide" Target="slide23.xml"/><Relationship Id="rId4" Type="http://schemas.openxmlformats.org/officeDocument/2006/relationships/image" Target="../media/image22.jpeg"/><Relationship Id="rId9" Type="http://schemas.openxmlformats.org/officeDocument/2006/relationships/slide" Target="slide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13" Type="http://schemas.openxmlformats.org/officeDocument/2006/relationships/image" Target="../media/image37.gif"/><Relationship Id="rId3" Type="http://schemas.openxmlformats.org/officeDocument/2006/relationships/image" Target="../media/image27.gif"/><Relationship Id="rId7" Type="http://schemas.openxmlformats.org/officeDocument/2006/relationships/image" Target="../media/image31.gif"/><Relationship Id="rId12" Type="http://schemas.openxmlformats.org/officeDocument/2006/relationships/image" Target="../media/image36.gif"/><Relationship Id="rId2" Type="http://schemas.openxmlformats.org/officeDocument/2006/relationships/hyperlink" Target="http://www.taochu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11" Type="http://schemas.openxmlformats.org/officeDocument/2006/relationships/image" Target="../media/image35.gif"/><Relationship Id="rId5" Type="http://schemas.openxmlformats.org/officeDocument/2006/relationships/image" Target="../media/image29.gif"/><Relationship Id="rId10" Type="http://schemas.openxmlformats.org/officeDocument/2006/relationships/image" Target="../media/image34.gif"/><Relationship Id="rId4" Type="http://schemas.openxmlformats.org/officeDocument/2006/relationships/image" Target="../media/image28.gif"/><Relationship Id="rId9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098C86-B0F7-48C6-93ED-3A3F49F20D54}"/>
              </a:ext>
            </a:extLst>
          </p:cNvPr>
          <p:cNvSpPr txBox="1"/>
          <p:nvPr/>
        </p:nvSpPr>
        <p:spPr>
          <a:xfrm>
            <a:off x="1396932" y="1086136"/>
            <a:ext cx="6294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&amp; THCS TRIỆU ĐẠI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0033EE-DB33-48EC-9592-CBFE21C9C8F0}"/>
              </a:ext>
            </a:extLst>
          </p:cNvPr>
          <p:cNvSpPr txBox="1"/>
          <p:nvPr/>
        </p:nvSpPr>
        <p:spPr>
          <a:xfrm>
            <a:off x="652691" y="1709372"/>
            <a:ext cx="7743854" cy="123116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293846"/>
              </a:avLst>
            </a:prstTxWarp>
            <a:spAutoFit/>
            <a:scene3d>
              <a:camera prst="obliqueTopRight"/>
              <a:lightRig rig="threePt" dir="t"/>
            </a:scene3d>
          </a:bodyPr>
          <a:lstStyle/>
          <a:p>
            <a:r>
              <a:rPr lang="en-US" sz="2700" b="1" dirty="0">
                <a:ln w="38100"/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THẦY, CÔ GIÁO VỀ DỰ GIỜ LỚP 3A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564F5C-9C96-4204-84AE-397650ED5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39" y="2369698"/>
            <a:ext cx="8002832" cy="33543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CBB752C-E596-4B25-BE52-EC1BD67C4446}"/>
                  </a:ext>
                </a:extLst>
              </p14:cNvPr>
              <p14:cNvContentPartPr/>
              <p14:nvPr/>
            </p14:nvContentPartPr>
            <p14:xfrm>
              <a:off x="4524619" y="3842848"/>
              <a:ext cx="19440" cy="27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CBB752C-E596-4B25-BE52-EC1BD67C44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70619" y="3761848"/>
                <a:ext cx="127440" cy="16227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0E6A1645-91B6-4641-9F48-0ED355BB1622}"/>
              </a:ext>
            </a:extLst>
          </p:cNvPr>
          <p:cNvSpPr/>
          <p:nvPr/>
        </p:nvSpPr>
        <p:spPr>
          <a:xfrm>
            <a:off x="1520286" y="2895538"/>
            <a:ext cx="6047545" cy="23937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DC10CE-4DE2-4D66-8590-031E50D68FE7}"/>
              </a:ext>
            </a:extLst>
          </p:cNvPr>
          <p:cNvSpPr txBox="1"/>
          <p:nvPr/>
        </p:nvSpPr>
        <p:spPr>
          <a:xfrm>
            <a:off x="1106601" y="2984151"/>
            <a:ext cx="6364939" cy="1740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 u="sng" dirty="0" err="1">
                <a:solidFill>
                  <a:srgbClr val="0070C0"/>
                </a:solidFill>
                <a:cs typeface="Times New Roman" panose="02020603050405020304" pitchFamily="18" charset="0"/>
              </a:rPr>
              <a:t>Chuyên</a:t>
            </a:r>
            <a:r>
              <a:rPr lang="en-US" altLang="en-US" sz="3600" b="1" u="sng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đề</a:t>
            </a:r>
            <a:endParaRPr lang="en-US" altLang="en-US" sz="3600" b="1" u="sng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endParaRPr lang="en-US" altLang="en-US" sz="6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35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B7EDF2-6378-4F8A-A981-497029A2F133}"/>
              </a:ext>
            </a:extLst>
          </p:cNvPr>
          <p:cNvSpPr txBox="1"/>
          <p:nvPr/>
        </p:nvSpPr>
        <p:spPr>
          <a:xfrm>
            <a:off x="2994529" y="4663508"/>
            <a:ext cx="3523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52460" y="3711531"/>
            <a:ext cx="5763757" cy="761747"/>
          </a:xfrm>
          <a:prstGeom prst="rect">
            <a:avLst/>
          </a:prstGeom>
          <a:noFill/>
          <a:effectLst/>
        </p:spPr>
        <p:txBody>
          <a:bodyPr wrap="non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5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anose="02020603050405020304" pitchFamily="18" charset="0"/>
              </a:rPr>
              <a:t>AN TOÀN GIAO THÔNG</a:t>
            </a:r>
          </a:p>
        </p:txBody>
      </p:sp>
      <p:pic>
        <p:nvPicPr>
          <p:cNvPr id="15" name="Picture 2" descr="Hình nền Powerpoint đẹp tạo nên một Slide chuyên nghiệp">
            <a:extLst>
              <a:ext uri="{FF2B5EF4-FFF2-40B4-BE49-F238E27FC236}">
                <a16:creationId xmlns:a16="http://schemas.microsoft.com/office/drawing/2014/main" id="{4E5D4153-78D5-46C1-9EFE-8FE123AA1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6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3098C86-B0F7-48C6-93ED-3A3F49F20D54}"/>
              </a:ext>
            </a:extLst>
          </p:cNvPr>
          <p:cNvSpPr txBox="1"/>
          <p:nvPr/>
        </p:nvSpPr>
        <p:spPr>
          <a:xfrm>
            <a:off x="652691" y="264539"/>
            <a:ext cx="757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ĐẠI  CƯỜNG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A564F5C-9C96-4204-84AE-397650ED5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817" y="1219200"/>
            <a:ext cx="9191383" cy="430173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E6A1645-91B6-4641-9F48-0ED355BB1622}"/>
              </a:ext>
            </a:extLst>
          </p:cNvPr>
          <p:cNvSpPr/>
          <p:nvPr/>
        </p:nvSpPr>
        <p:spPr>
          <a:xfrm>
            <a:off x="914401" y="1676400"/>
            <a:ext cx="7315200" cy="3239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endParaRPr lang="en-US" altLang="en-US" sz="6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30000"/>
              </a:lnSpc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350" dirty="0"/>
          </a:p>
        </p:txBody>
      </p:sp>
      <p:sp>
        <p:nvSpPr>
          <p:cNvPr id="28" name="Rectangle 27"/>
          <p:cNvSpPr/>
          <p:nvPr/>
        </p:nvSpPr>
        <p:spPr>
          <a:xfrm>
            <a:off x="729345" y="2667000"/>
            <a:ext cx="7629423" cy="761747"/>
          </a:xfrm>
          <a:prstGeom prst="rect">
            <a:avLst/>
          </a:prstGeom>
          <a:noFill/>
          <a:effectLst/>
        </p:spPr>
        <p:txBody>
          <a:bodyPr wrap="squar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5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anose="02020603050405020304" pitchFamily="18" charset="0"/>
              </a:rPr>
              <a:t>LUẬT TỤC XƯA CỦA NGƯỜI Ê-ĐÊ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265270" y="1981200"/>
            <a:ext cx="2291866" cy="647345"/>
          </a:xfrm>
          <a:prstGeom prst="rect">
            <a:avLst/>
          </a:prstGeom>
          <a:noFill/>
        </p:spPr>
        <p:txBody>
          <a:bodyPr wrap="square" lIns="92445" tIns="46222" rIns="92445" bIns="46222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3600" b="1" u="sng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u="sng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600" b="1" u="sng" dirty="0">
              <a:ln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5184" y="3733800"/>
            <a:ext cx="7140970" cy="524234"/>
          </a:xfrm>
          <a:prstGeom prst="rect">
            <a:avLst/>
          </a:prstGeom>
          <a:noFill/>
        </p:spPr>
        <p:txBody>
          <a:bodyPr wrap="square" lIns="92445" tIns="46222" rIns="92445" bIns="46222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2800" b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2800" b="1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b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800" b="1" dirty="0">
              <a:ln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480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860953"/>
            <a:ext cx="5257800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4800">
                <a:latin typeface="+mj-lt"/>
              </a:rPr>
              <a:t>Luyện đọc nhóm đôi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2022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urved Right Arrow 3"/>
          <p:cNvSpPr/>
          <p:nvPr/>
        </p:nvSpPr>
        <p:spPr>
          <a:xfrm>
            <a:off x="381000" y="1905000"/>
            <a:ext cx="990600" cy="955953"/>
          </a:xfrm>
          <a:prstGeom prst="curv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563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1447800" y="3505200"/>
            <a:ext cx="6705600" cy="3200400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. </a:t>
            </a:r>
          </a:p>
        </p:txBody>
      </p:sp>
      <p:sp>
        <p:nvSpPr>
          <p:cNvPr id="8" name="Horizontal Scroll 7">
            <a:hlinkClick r:id="rId3" action="ppaction://hlinksldjump"/>
          </p:cNvPr>
          <p:cNvSpPr/>
          <p:nvPr/>
        </p:nvSpPr>
        <p:spPr>
          <a:xfrm>
            <a:off x="1467678" y="1524000"/>
            <a:ext cx="6324600" cy="19812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>
                <a:latin typeface="Times New Roman" pitchFamily="18" charset="0"/>
                <a:cs typeface="Times New Roman" pitchFamily="18" charset="0"/>
              </a:rPr>
              <a:t>1.Người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xưa đặt ra luật tục để làm gì 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2022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713" y="1159565"/>
            <a:ext cx="2133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002060"/>
                </a:solidFill>
                <a:latin typeface="+mj-lt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1307371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rizontal Scroll 10">
            <a:hlinkClick r:id="rId3" action="ppaction://hlinksldjump"/>
          </p:cNvPr>
          <p:cNvSpPr/>
          <p:nvPr/>
        </p:nvSpPr>
        <p:spPr>
          <a:xfrm>
            <a:off x="1562100" y="1447800"/>
            <a:ext cx="6210300" cy="20574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2. Kể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.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2022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060" y="3631096"/>
            <a:ext cx="7467601" cy="28623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Tội không hỏi mẹ cha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Tội ăn cắp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Tội giúp kẻ có tội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Tội dẫn đường cho địch đến đánh làng mình</a:t>
            </a:r>
            <a:endParaRPr lang="vi-VN" sz="3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37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36104" y="1524000"/>
            <a:ext cx="7772400" cy="21959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song )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co ),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3917674"/>
            <a:ext cx="7772400" cy="2590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Tang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gùi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,…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tai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.</a:t>
            </a: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534400" y="6172200"/>
            <a:ext cx="6096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2022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Horizontal Scroll 9">
            <a:hlinkClick r:id="rId4" action="ppaction://hlinksldjump"/>
          </p:cNvPr>
          <p:cNvSpPr/>
          <p:nvPr/>
        </p:nvSpPr>
        <p:spPr>
          <a:xfrm>
            <a:off x="1600200" y="2057400"/>
            <a:ext cx="6324600" cy="2438400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/>
              <a:t>3. Tìm </a:t>
            </a:r>
            <a:r>
              <a:rPr lang="en-US" sz="3200" dirty="0" err="1"/>
              <a:t>những</a:t>
            </a:r>
            <a:r>
              <a:rPr lang="en-US" sz="3200" dirty="0"/>
              <a:t> chi </a:t>
            </a:r>
            <a:r>
              <a:rPr lang="en-US" sz="3200" dirty="0" err="1"/>
              <a:t>tiết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thấy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bào</a:t>
            </a:r>
            <a:r>
              <a:rPr lang="en-US" sz="3200" dirty="0"/>
              <a:t> Ê-</a:t>
            </a:r>
            <a:r>
              <a:rPr lang="en-US" sz="3200" dirty="0" err="1"/>
              <a:t>đê</a:t>
            </a:r>
            <a:r>
              <a:rPr lang="en-US" sz="3200" dirty="0"/>
              <a:t> </a:t>
            </a:r>
            <a:r>
              <a:rPr lang="en-US" sz="3200" dirty="0" err="1"/>
              <a:t>xử</a:t>
            </a:r>
            <a:r>
              <a:rPr lang="en-US" sz="3200" dirty="0"/>
              <a:t> </a:t>
            </a:r>
            <a:r>
              <a:rPr lang="en-US" sz="3200" dirty="0" err="1"/>
              <a:t>phạt</a:t>
            </a:r>
            <a:r>
              <a:rPr lang="en-US" sz="3200" dirty="0"/>
              <a:t> </a:t>
            </a:r>
            <a:r>
              <a:rPr lang="en-US" sz="3200" dirty="0" err="1"/>
              <a:t>rất</a:t>
            </a:r>
            <a:r>
              <a:rPr lang="en-US" sz="3200" dirty="0"/>
              <a:t> </a:t>
            </a:r>
            <a:r>
              <a:rPr lang="en-US" sz="3200" dirty="0" err="1"/>
              <a:t>công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30737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52400"/>
            <a:ext cx="62484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0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>
            <a:hlinkClick r:id="rId3" action="ppaction://hlinksldjump"/>
          </p:cNvPr>
          <p:cNvSpPr/>
          <p:nvPr/>
        </p:nvSpPr>
        <p:spPr>
          <a:xfrm>
            <a:off x="2667000" y="1371600"/>
            <a:ext cx="6324600" cy="24384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2022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1639957" y="4038600"/>
            <a:ext cx="7162800" cy="2514600"/>
          </a:xfrm>
          <a:prstGeom prst="foldedCorne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nhân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3137268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838200" y="1981200"/>
            <a:ext cx="6934200" cy="36576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sống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8382000" y="6172200"/>
            <a:ext cx="7620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609600" y="3657600"/>
            <a:ext cx="3886200" cy="1524000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4400" y="2438400"/>
            <a:ext cx="3962400" cy="3429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khoát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2022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9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828800"/>
            <a:ext cx="8610600" cy="415498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 .</a:t>
            </a: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đa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sung,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củi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nước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nọ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khác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2022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50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878" y="1752600"/>
            <a:ext cx="8305800" cy="45243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 .</a:t>
            </a: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sung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sung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2022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82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8793" y="457200"/>
            <a:ext cx="37257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2275076"/>
            <a:ext cx="6858001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Em hãy cho biết người chiến sĩ đi tuần trong hoàn cảnh như thế nào ?</a:t>
            </a:r>
          </a:p>
          <a:p>
            <a:endParaRPr lang="vi-VN" sz="3600"/>
          </a:p>
        </p:txBody>
      </p:sp>
      <p:sp>
        <p:nvSpPr>
          <p:cNvPr id="10" name="TextBox 9"/>
          <p:cNvSpPr txBox="1"/>
          <p:nvPr/>
        </p:nvSpPr>
        <p:spPr>
          <a:xfrm>
            <a:off x="1866900" y="1828800"/>
            <a:ext cx="5257799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Bài thơ nói lên điều gì ?</a:t>
            </a:r>
          </a:p>
          <a:p>
            <a:endParaRPr lang="vi-VN" sz="4000"/>
          </a:p>
        </p:txBody>
      </p:sp>
      <p:sp>
        <p:nvSpPr>
          <p:cNvPr id="12" name="TextBox 11"/>
          <p:cNvSpPr txBox="1"/>
          <p:nvPr/>
        </p:nvSpPr>
        <p:spPr>
          <a:xfrm>
            <a:off x="2011022" y="4277139"/>
            <a:ext cx="5257801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3600">
                <a:latin typeface="+mj-lt"/>
              </a:rPr>
              <a:t>Hoàn cảnh: đêm khuya, gió rét, mọi người đã yên giấc ngủ say.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7892" y="3657600"/>
            <a:ext cx="57912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Tình cảm và mong ước của người chiến sĩ đối với các cháu học sinh</a:t>
            </a:r>
          </a:p>
        </p:txBody>
      </p:sp>
    </p:spTree>
    <p:extLst>
      <p:ext uri="{BB962C8B-B14F-4D97-AF65-F5344CB8AC3E}">
        <p14:creationId xmlns:p14="http://schemas.microsoft.com/office/powerpoint/2010/main" val="135130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2" grpId="0" animBg="1"/>
      <p:bldP spid="12" grpId="1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0839" y="2590800"/>
            <a:ext cx="662232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Đọc diễn cảm</a:t>
            </a:r>
            <a:endParaRPr lang="en-US" sz="66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077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3786187"/>
            <a:ext cx="2343150" cy="1952625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762249"/>
            <a:ext cx="2286000" cy="2000250"/>
          </a:xfrm>
          <a:prstGeom prst="rect">
            <a:avLst/>
          </a:prstGeom>
        </p:spPr>
      </p:pic>
      <p:pic>
        <p:nvPicPr>
          <p:cNvPr id="7" name="Picture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33787"/>
            <a:ext cx="2810317" cy="2105025"/>
          </a:xfrm>
          <a:prstGeom prst="rect">
            <a:avLst/>
          </a:prstGeom>
        </p:spPr>
      </p:pic>
      <p:sp>
        <p:nvSpPr>
          <p:cNvPr id="8" name="Flowchart: Punched Tape 7"/>
          <p:cNvSpPr/>
          <p:nvPr/>
        </p:nvSpPr>
        <p:spPr>
          <a:xfrm>
            <a:off x="1562100" y="1066800"/>
            <a:ext cx="6477000" cy="1371600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CHIẾC HỘP BÍ MẬT </a:t>
            </a:r>
          </a:p>
        </p:txBody>
      </p:sp>
      <p:sp>
        <p:nvSpPr>
          <p:cNvPr id="9" name="Action Button: Forward or Next 8">
            <a:hlinkClick r:id="rId9" action="ppaction://hlinksldjump" highlightClick="1"/>
          </p:cNvPr>
          <p:cNvSpPr/>
          <p:nvPr/>
        </p:nvSpPr>
        <p:spPr>
          <a:xfrm>
            <a:off x="8382000" y="6143625"/>
            <a:ext cx="762000" cy="714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029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1219199" y="1524000"/>
            <a:ext cx="7145481" cy="175260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3505200"/>
            <a:ext cx="6781800" cy="5611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4270664"/>
            <a:ext cx="67818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9200" y="5011882"/>
            <a:ext cx="67818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5715001"/>
            <a:ext cx="6781800" cy="9663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0" y="6198178"/>
            <a:ext cx="914400" cy="65982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2022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092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1363394" y="1676400"/>
            <a:ext cx="7145481" cy="167640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3505200"/>
            <a:ext cx="6781800" cy="5611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4270664"/>
            <a:ext cx="6781800" cy="987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9200" y="5448301"/>
            <a:ext cx="67818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4" name="Action Button: Home 13">
            <a:hlinkClick r:id="rId3" action="ppaction://hlinksldjump" highlightClick="1"/>
          </p:cNvPr>
          <p:cNvSpPr/>
          <p:nvPr/>
        </p:nvSpPr>
        <p:spPr>
          <a:xfrm>
            <a:off x="0" y="6162675"/>
            <a:ext cx="990600" cy="695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2022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20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1219199" y="1905000"/>
            <a:ext cx="7145481" cy="137160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3505200"/>
            <a:ext cx="6781800" cy="9161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4953000"/>
            <a:ext cx="6781800" cy="987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0" y="6172200"/>
            <a:ext cx="9906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2022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1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1371600" y="990600"/>
            <a:ext cx="6934200" cy="36576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sống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8382000" y="6172200"/>
            <a:ext cx="7620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s 33793">
            <a:extLst>
              <a:ext uri="{FF2B5EF4-FFF2-40B4-BE49-F238E27FC236}">
                <a16:creationId xmlns:a16="http://schemas.microsoft.com/office/drawing/2014/main" id="{C4960B27-F83B-467D-908B-6C9635FD6A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638800"/>
            <a:ext cx="7772400" cy="838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866"/>
              </a:avLst>
            </a:prstTxWarp>
          </a:bodyPr>
          <a:lstStyle/>
          <a:p>
            <a:pPr algn="ctr"/>
            <a:r>
              <a:rPr lang="en-US" sz="4400" b="1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CÁC EM!</a:t>
            </a:r>
          </a:p>
        </p:txBody>
      </p:sp>
      <p:grpSp>
        <p:nvGrpSpPr>
          <p:cNvPr id="33795" name="Group 33794">
            <a:extLst>
              <a:ext uri="{FF2B5EF4-FFF2-40B4-BE49-F238E27FC236}">
                <a16:creationId xmlns:a16="http://schemas.microsoft.com/office/drawing/2014/main" id="{5EDD66F6-C497-4D07-8621-BA87E1950812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362200"/>
            <a:ext cx="7620000" cy="1447800"/>
            <a:chOff x="768" y="1440"/>
            <a:chExt cx="3972" cy="540"/>
          </a:xfrm>
        </p:grpSpPr>
        <p:pic>
          <p:nvPicPr>
            <p:cNvPr id="21507" name="Picture 33795" descr="g">
              <a:hlinkClick r:id="rId2"/>
              <a:extLst>
                <a:ext uri="{FF2B5EF4-FFF2-40B4-BE49-F238E27FC236}">
                  <a16:creationId xmlns:a16="http://schemas.microsoft.com/office/drawing/2014/main" id="{990E5E13-DDA1-40D7-9E23-4FFE9AADC0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440"/>
              <a:ext cx="468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08" name="Group 33796">
              <a:extLst>
                <a:ext uri="{FF2B5EF4-FFF2-40B4-BE49-F238E27FC236}">
                  <a16:creationId xmlns:a16="http://schemas.microsoft.com/office/drawing/2014/main" id="{42290071-3D68-423A-A7AC-220BD042D9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1440"/>
              <a:ext cx="3780" cy="540"/>
              <a:chOff x="960" y="1440"/>
              <a:chExt cx="3780" cy="540"/>
            </a:xfrm>
          </p:grpSpPr>
          <p:pic>
            <p:nvPicPr>
              <p:cNvPr id="21509" name="Picture 33797" descr="i">
                <a:hlinkClick r:id="rId2"/>
                <a:extLst>
                  <a:ext uri="{FF2B5EF4-FFF2-40B4-BE49-F238E27FC236}">
                    <a16:creationId xmlns:a16="http://schemas.microsoft.com/office/drawing/2014/main" id="{56DFAB47-11EF-44C9-89B9-3916425888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1440"/>
                <a:ext cx="468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0" name="Picture 33798" descr="o">
                <a:hlinkClick r:id="rId2"/>
                <a:extLst>
                  <a:ext uri="{FF2B5EF4-FFF2-40B4-BE49-F238E27FC236}">
                    <a16:creationId xmlns:a16="http://schemas.microsoft.com/office/drawing/2014/main" id="{B845168C-08FC-474E-A4C9-576A059906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1440"/>
                <a:ext cx="468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1" name="Picture 33799" descr="h">
                <a:hlinkClick r:id="rId2"/>
                <a:extLst>
                  <a:ext uri="{FF2B5EF4-FFF2-40B4-BE49-F238E27FC236}">
                    <a16:creationId xmlns:a16="http://schemas.microsoft.com/office/drawing/2014/main" id="{F7521026-A7AE-407C-B663-36C9EE48EE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1440"/>
                <a:ext cx="468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2" name="Picture 33800" descr="o">
                <a:hlinkClick r:id="rId2"/>
                <a:extLst>
                  <a:ext uri="{FF2B5EF4-FFF2-40B4-BE49-F238E27FC236}">
                    <a16:creationId xmlns:a16="http://schemas.microsoft.com/office/drawing/2014/main" id="{A9FF6F6A-3E90-4DE7-8575-0D4E5AFB80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4" y="1440"/>
                <a:ext cx="468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3" name="Picture 33801" descr="c">
                <a:hlinkClick r:id="rId2"/>
                <a:extLst>
                  <a:ext uri="{FF2B5EF4-FFF2-40B4-BE49-F238E27FC236}">
                    <a16:creationId xmlns:a16="http://schemas.microsoft.com/office/drawing/2014/main" id="{D406F117-36BF-4584-8320-1EEE2913DA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1440"/>
                <a:ext cx="468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4" name="Picture 33802" descr="k">
                <a:hlinkClick r:id="rId2"/>
                <a:extLst>
                  <a:ext uri="{FF2B5EF4-FFF2-40B4-BE49-F238E27FC236}">
                    <a16:creationId xmlns:a16="http://schemas.microsoft.com/office/drawing/2014/main" id="{DAAC6837-077C-4F49-B2DB-667CE470A2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" y="1440"/>
                <a:ext cx="468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5" name="Picture 33803" descr="e">
                <a:hlinkClick r:id="rId2"/>
                <a:extLst>
                  <a:ext uri="{FF2B5EF4-FFF2-40B4-BE49-F238E27FC236}">
                    <a16:creationId xmlns:a16="http://schemas.microsoft.com/office/drawing/2014/main" id="{107944E4-151D-483E-9C6C-0C4039FA0C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2" y="1440"/>
                <a:ext cx="468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6" name="Picture 33804" descr="t">
                <a:hlinkClick r:id="rId2"/>
                <a:extLst>
                  <a:ext uri="{FF2B5EF4-FFF2-40B4-BE49-F238E27FC236}">
                    <a16:creationId xmlns:a16="http://schemas.microsoft.com/office/drawing/2014/main" id="{57347FFB-659E-4E19-B30F-673E9B36E4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4" y="1440"/>
                <a:ext cx="468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7" name="Picture 33805" descr="t">
                <a:hlinkClick r:id="rId2"/>
                <a:extLst>
                  <a:ext uri="{FF2B5EF4-FFF2-40B4-BE49-F238E27FC236}">
                    <a16:creationId xmlns:a16="http://schemas.microsoft.com/office/drawing/2014/main" id="{4E1092C7-0D41-4B26-BF81-F34A04E451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4" y="1440"/>
                <a:ext cx="468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8" name="Picture 33806" descr="h">
                <a:hlinkClick r:id="rId2"/>
                <a:extLst>
                  <a:ext uri="{FF2B5EF4-FFF2-40B4-BE49-F238E27FC236}">
                    <a16:creationId xmlns:a16="http://schemas.microsoft.com/office/drawing/2014/main" id="{BB84B8D9-44FD-49D6-9243-B5798AD209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1440"/>
                <a:ext cx="468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9" name="Picture 33807" descr="c">
                <a:hlinkClick r:id="rId2"/>
                <a:extLst>
                  <a:ext uri="{FF2B5EF4-FFF2-40B4-BE49-F238E27FC236}">
                    <a16:creationId xmlns:a16="http://schemas.microsoft.com/office/drawing/2014/main" id="{7C96F4B2-AD60-4EFA-A2C1-6490D9D1BD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2" y="1440"/>
                <a:ext cx="468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0" name="Picture 33808" descr="u">
                <a:hlinkClick r:id="rId2"/>
                <a:extLst>
                  <a:ext uri="{FF2B5EF4-FFF2-40B4-BE49-F238E27FC236}">
                    <a16:creationId xmlns:a16="http://schemas.microsoft.com/office/drawing/2014/main" id="{26C7FC55-5CCF-4431-8404-CCEAA7F894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" y="1440"/>
                <a:ext cx="468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1521" name="Picture 33809" descr="1466F10D5EAC4B0AA7D758AB687A66F8[1]">
            <a:extLst>
              <a:ext uri="{FF2B5EF4-FFF2-40B4-BE49-F238E27FC236}">
                <a16:creationId xmlns:a16="http://schemas.microsoft.com/office/drawing/2014/main" id="{4574CFD1-3A70-40B0-B0CA-F39420B69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667000"/>
            <a:ext cx="12382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33810" descr="202[1]">
            <a:extLst>
              <a:ext uri="{FF2B5EF4-FFF2-40B4-BE49-F238E27FC236}">
                <a16:creationId xmlns:a16="http://schemas.microsoft.com/office/drawing/2014/main" id="{941567FD-47CE-4922-B4B1-E144143D2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057650"/>
            <a:ext cx="37909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3810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2022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61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2209800"/>
            <a:ext cx="7162800" cy="1219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/>
            <a:r>
              <a:rPr lang="vi-VN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ừ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: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Chuyện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nhỏ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thì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xử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nhẹ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…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phải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chịu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chết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3581400"/>
            <a:ext cx="7162800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tang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/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vi-V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ừ: 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Phải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nhìn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tận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mặt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…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mới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chắc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chắn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4876800"/>
            <a:ext cx="7162800" cy="1447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457200" indent="-457200"/>
            <a:r>
              <a:rPr lang="vi-VN" alt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ừ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Tội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không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hỏi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mẹ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cha …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diều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tha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quạ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mổ</a:t>
            </a: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marL="457200" indent="-457200"/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2022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4887" y="14478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Chia đoạn:</a:t>
            </a:r>
            <a:endParaRPr lang="vi-VN" sz="3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6541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306457" y="1524000"/>
            <a:ext cx="4114800" cy="1828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424070" y="3810000"/>
            <a:ext cx="2362200" cy="1295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3276600" y="3819939"/>
            <a:ext cx="2362200" cy="1295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9" name="Oval 8">
            <a:hlinkClick r:id="rId5" action="ppaction://hlinksldjump"/>
          </p:cNvPr>
          <p:cNvSpPr/>
          <p:nvPr/>
        </p:nvSpPr>
        <p:spPr>
          <a:xfrm>
            <a:off x="6248400" y="3793435"/>
            <a:ext cx="2438400" cy="1295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4" name="Action Button: Forward or Next 3">
            <a:hlinkClick r:id="rId6" action="ppaction://hlinksldjump" highlightClick="1"/>
          </p:cNvPr>
          <p:cNvSpPr/>
          <p:nvPr/>
        </p:nvSpPr>
        <p:spPr>
          <a:xfrm>
            <a:off x="8229600" y="6324600"/>
            <a:ext cx="914400" cy="533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2022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77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8153400" cy="944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2022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903" y="1219200"/>
            <a:ext cx="4040188" cy="639762"/>
          </a:xfrm>
        </p:spPr>
        <p:txBody>
          <a:bodyPr/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  <a:endParaRPr lang="vi-VN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291791"/>
            <a:ext cx="2873464" cy="21372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oanh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0" indent="0">
              <a:buNone/>
            </a:pP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8626" y="1219200"/>
            <a:ext cx="4041775" cy="639762"/>
          </a:xfrm>
        </p:spPr>
        <p:txBody>
          <a:bodyPr/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  <a:endParaRPr lang="vi-VN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905000"/>
            <a:ext cx="3657600" cy="3951288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Gùi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sung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Song, co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Ê-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tục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6800" y="1447800"/>
            <a:ext cx="0" cy="457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9865" y="3433332"/>
            <a:ext cx="42924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vi-VN" sz="2800" dirty="0" err="1">
                <a:latin typeface="+mj-lt"/>
              </a:rPr>
              <a:t>Nhìn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tận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mặt</a:t>
            </a:r>
            <a:r>
              <a:rPr lang="vi-VN" sz="2800" dirty="0">
                <a:latin typeface="+mj-lt"/>
              </a:rPr>
              <a:t>, </a:t>
            </a:r>
            <a:r>
              <a:rPr lang="vi-VN" sz="2800" dirty="0" err="1">
                <a:latin typeface="+mj-lt"/>
              </a:rPr>
              <a:t>bắt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tận</a:t>
            </a:r>
            <a:r>
              <a:rPr lang="vi-VN" sz="2800" dirty="0">
                <a:latin typeface="+mj-lt"/>
              </a:rPr>
              <a:t> tay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vi-VN" sz="2800" dirty="0" err="1">
                <a:latin typeface="+mj-lt"/>
              </a:rPr>
              <a:t>Gánh</a:t>
            </a:r>
            <a:r>
              <a:rPr lang="vi-VN" sz="2800" dirty="0">
                <a:latin typeface="+mj-lt"/>
              </a:rPr>
              <a:t> không </a:t>
            </a:r>
            <a:r>
              <a:rPr lang="vi-VN" sz="2800" dirty="0" err="1">
                <a:latin typeface="+mj-lt"/>
              </a:rPr>
              <a:t>nổi</a:t>
            </a:r>
            <a:r>
              <a:rPr lang="vi-VN" sz="2800" dirty="0">
                <a:latin typeface="+mj-lt"/>
              </a:rPr>
              <a:t>, </a:t>
            </a:r>
            <a:r>
              <a:rPr lang="vi-VN" sz="2800" dirty="0" err="1">
                <a:latin typeface="+mj-lt"/>
              </a:rPr>
              <a:t>vác</a:t>
            </a:r>
            <a:r>
              <a:rPr lang="vi-VN" sz="2800" dirty="0">
                <a:latin typeface="+mj-lt"/>
              </a:rPr>
              <a:t> không kham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vi-VN" sz="2800" dirty="0" err="1">
                <a:latin typeface="+mj-lt"/>
              </a:rPr>
              <a:t>Diều</a:t>
            </a:r>
            <a:r>
              <a:rPr lang="vi-VN" sz="2800" dirty="0">
                <a:latin typeface="+mj-lt"/>
              </a:rPr>
              <a:t> tha </a:t>
            </a:r>
            <a:r>
              <a:rPr lang="vi-VN" sz="2800" dirty="0" err="1">
                <a:latin typeface="+mj-lt"/>
              </a:rPr>
              <a:t>quạ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mổ</a:t>
            </a:r>
            <a:endParaRPr lang="vi-VN" sz="2800" dirty="0">
              <a:latin typeface="+mj-lt"/>
            </a:endParaRPr>
          </a:p>
          <a:p>
            <a:endParaRPr lang="vi-VN" sz="2800" dirty="0">
              <a:latin typeface="+mj-lt"/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8534400" y="1981200"/>
            <a:ext cx="533400" cy="381000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Action Button: End 18">
            <a:hlinkClick r:id="rId3" action="ppaction://hlinksldjump" highlightClick="1"/>
          </p:cNvPr>
          <p:cNvSpPr/>
          <p:nvPr/>
        </p:nvSpPr>
        <p:spPr>
          <a:xfrm>
            <a:off x="8534400" y="2514600"/>
            <a:ext cx="533400" cy="381000"/>
          </a:xfrm>
          <a:prstGeom prst="actionButtonEn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Action Button: End 19">
            <a:hlinkClick r:id="rId4" action="ppaction://hlinksldjump" highlightClick="1"/>
          </p:cNvPr>
          <p:cNvSpPr/>
          <p:nvPr/>
        </p:nvSpPr>
        <p:spPr>
          <a:xfrm>
            <a:off x="8534400" y="3429000"/>
            <a:ext cx="533400" cy="304800"/>
          </a:xfrm>
          <a:prstGeom prst="actionButtonEn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Action Button: Home 20">
            <a:hlinkClick r:id="rId5" action="ppaction://hlinksldjump" highlightClick="1"/>
          </p:cNvPr>
          <p:cNvSpPr/>
          <p:nvPr/>
        </p:nvSpPr>
        <p:spPr>
          <a:xfrm>
            <a:off x="8191500" y="6390861"/>
            <a:ext cx="876300" cy="457200"/>
          </a:xfrm>
          <a:prstGeom prst="actionButtonHom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644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830" y="1676400"/>
            <a:ext cx="2303770" cy="3049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128" y="3276600"/>
            <a:ext cx="2568163" cy="3502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1" y="1676400"/>
            <a:ext cx="403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Gùi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Gùi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2022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82794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082358"/>
            <a:ext cx="4820478" cy="35832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958141"/>
            <a:ext cx="373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tằm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2022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ction Button: Back or Previous 1">
            <a:hlinkClick r:id="rId4" action="ppaction://hlinksldjump" highlightClick="1"/>
          </p:cNvPr>
          <p:cNvSpPr/>
          <p:nvPr/>
        </p:nvSpPr>
        <p:spPr>
          <a:xfrm>
            <a:off x="6601239" y="6172200"/>
            <a:ext cx="637761" cy="457200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0772614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rId2" action="ppaction://hlinksldjump" highlightClick="1"/>
          </p:cNvPr>
          <p:cNvSpPr/>
          <p:nvPr/>
        </p:nvSpPr>
        <p:spPr>
          <a:xfrm>
            <a:off x="8229600" y="1524000"/>
            <a:ext cx="685800" cy="304800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0" y="457200"/>
            <a:ext cx="5715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774" y="3454577"/>
            <a:ext cx="4504626" cy="3380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495800"/>
            <a:ext cx="2136329" cy="1954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322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3605</TotalTime>
  <Words>1426</Words>
  <Application>Microsoft Office PowerPoint</Application>
  <PresentationFormat>On-screen Show (4:3)</PresentationFormat>
  <Paragraphs>130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hai ngày 28 tháng 02 năm 2022 Tập đọc Luật tục xưa của người Ê- đê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do huong</cp:lastModifiedBy>
  <cp:revision>88</cp:revision>
  <dcterms:created xsi:type="dcterms:W3CDTF">2016-02-22T00:56:09Z</dcterms:created>
  <dcterms:modified xsi:type="dcterms:W3CDTF">2022-02-28T00:34:59Z</dcterms:modified>
</cp:coreProperties>
</file>