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7"/>
  </p:notesMasterIdLst>
  <p:sldIdLst>
    <p:sldId id="324" r:id="rId4"/>
    <p:sldId id="326" r:id="rId5"/>
    <p:sldId id="329" r:id="rId6"/>
    <p:sldId id="411" r:id="rId8"/>
    <p:sldId id="412" r:id="rId9"/>
    <p:sldId id="413" r:id="rId10"/>
    <p:sldId id="263" r:id="rId11"/>
    <p:sldId id="262" r:id="rId12"/>
    <p:sldId id="261" r:id="rId13"/>
    <p:sldId id="434" r:id="rId14"/>
    <p:sldId id="435" r:id="rId15"/>
    <p:sldId id="416" r:id="rId16"/>
    <p:sldId id="436" r:id="rId17"/>
    <p:sldId id="421" r:id="rId18"/>
    <p:sldId id="438" r:id="rId19"/>
    <p:sldId id="439" r:id="rId20"/>
    <p:sldId id="440" r:id="rId21"/>
    <p:sldId id="441" r:id="rId22"/>
    <p:sldId id="273" r:id="rId23"/>
    <p:sldId id="28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5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0" d="100"/>
          <a:sy n="50" d="100"/>
        </p:scale>
        <p:origin x="1284"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69E4E-193D-473C-B2CC-F21B92C5DC8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C61BD-BD79-4DCD-AA3C-4B47C475EA0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C61BD-BD79-4DCD-AA3C-4B47C475EA0F}"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matchingName="Title Slid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matchingName="Title Slid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matchingName="Title Slid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matchingName="Title Slid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matchingName="Title Slid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matchingName="Title Slid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matchingName="Two Content">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matchingName="Comparison">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matchingNam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matchingNam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matchingNam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matchingName="Content with Caption">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matchingName="Picture with Caption">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panose="020B0604020202020204"/>
              <a:buNone/>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90000"/>
              </a:lnSpc>
              <a:spcBef>
                <a:spcPts val="500"/>
              </a:spcBef>
              <a:spcAft>
                <a:spcPts val="0"/>
              </a:spcAft>
              <a:buClr>
                <a:schemeClr val="dk1"/>
              </a:buClr>
              <a:buSzPts val="28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90000"/>
              </a:lnSpc>
              <a:spcBef>
                <a:spcPts val="500"/>
              </a:spcBef>
              <a:spcAft>
                <a:spcPts val="0"/>
              </a:spcAft>
              <a:buClr>
                <a:schemeClr val="dk1"/>
              </a:buClr>
              <a:buSzPts val="2400"/>
              <a:buFont typeface="Arial" panose="020B0604020202020204"/>
              <a:buNone/>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matchingName="Title and Vertical Text">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3.jpeg"/><Relationship Id="rId13" Type="http://schemas.openxmlformats.org/officeDocument/2006/relationships/image" Target="../media/image2.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1" Type="http://schemas.openxmlformats.org/officeDocument/2006/relationships/theme" Target="../theme/theme2.xml"/><Relationship Id="rId20" Type="http://schemas.openxmlformats.org/officeDocument/2006/relationships/slideLayout" Target="../slideLayouts/slideLayout32.xml"/><Relationship Id="rId2" Type="http://schemas.openxmlformats.org/officeDocument/2006/relationships/slideLayout" Target="../slideLayouts/slideLayout14.xml"/><Relationship Id="rId19" Type="http://schemas.openxmlformats.org/officeDocument/2006/relationships/slideLayout" Target="../slideLayouts/slideLayout31.xml"/><Relationship Id="rId18" Type="http://schemas.openxmlformats.org/officeDocument/2006/relationships/slideLayout" Target="../slideLayouts/slideLayout30.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hape&#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57351" y="247649"/>
            <a:ext cx="1304925" cy="13049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audio" Target="../media/audio2.wav"/></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4.svg"/><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NULL" TargetMode="External"/><Relationship Id="rId7" Type="http://schemas.openxmlformats.org/officeDocument/2006/relationships/image" Target="../media/image14.png"/><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png"/><Relationship Id="rId3" Type="http://schemas.openxmlformats.org/officeDocument/2006/relationships/image" Target="../media/image10.png"/><Relationship Id="rId21" Type="http://schemas.openxmlformats.org/officeDocument/2006/relationships/notesSlide" Target="../notesSlides/notesSlide1.xml"/><Relationship Id="rId20" Type="http://schemas.openxmlformats.org/officeDocument/2006/relationships/slideLayout" Target="../slideLayouts/slideLayout24.xml"/><Relationship Id="rId2" Type="http://schemas.openxmlformats.org/officeDocument/2006/relationships/image" Target="../media/image9.png"/><Relationship Id="rId19" Type="http://schemas.openxmlformats.org/officeDocument/2006/relationships/audio" Target="../media/audio2.wav"/><Relationship Id="rId18" Type="http://schemas.openxmlformats.org/officeDocument/2006/relationships/audio" Target="../media/audio1.wav"/><Relationship Id="rId17" Type="http://schemas.microsoft.com/office/2007/relationships/media" Target="../media/media4.mp3"/><Relationship Id="rId16" Type="http://schemas.openxmlformats.org/officeDocument/2006/relationships/audio" Target="../media/media4.mp3"/><Relationship Id="rId15" Type="http://schemas.microsoft.com/office/2007/relationships/media" Target="../media/media3.mp3"/><Relationship Id="rId14" Type="http://schemas.openxmlformats.org/officeDocument/2006/relationships/audio" Target="../media/media3.mp3"/><Relationship Id="rId13" Type="http://schemas.openxmlformats.org/officeDocument/2006/relationships/image" Target="../media/image16.GIF"/><Relationship Id="rId12" Type="http://schemas.microsoft.com/office/2007/relationships/media" Target="../media/media2.mp3"/><Relationship Id="rId11" Type="http://schemas.openxmlformats.org/officeDocument/2006/relationships/audio" Target="../media/media2.mp3"/><Relationship Id="rId10" Type="http://schemas.openxmlformats.org/officeDocument/2006/relationships/image" Target="../media/image15.pn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9" Type="http://schemas.openxmlformats.org/officeDocument/2006/relationships/image" Target="../media/image15.png"/><Relationship Id="rId8" Type="http://schemas.microsoft.com/office/2007/relationships/media" Target="../media/media1.mp3"/><Relationship Id="rId7"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GIF"/><Relationship Id="rId3" Type="http://schemas.openxmlformats.org/officeDocument/2006/relationships/image" Target="../media/image17.png"/><Relationship Id="rId2" Type="http://schemas.openxmlformats.org/officeDocument/2006/relationships/image" Target="../media/image11.png"/><Relationship Id="rId17" Type="http://schemas.openxmlformats.org/officeDocument/2006/relationships/slideLayout" Target="../slideLayouts/slideLayout24.xml"/><Relationship Id="rId16" Type="http://schemas.openxmlformats.org/officeDocument/2006/relationships/audio" Target="../media/audio3.wav"/><Relationship Id="rId15" Type="http://schemas.openxmlformats.org/officeDocument/2006/relationships/audio" Target="../media/audio1.wav"/><Relationship Id="rId14" Type="http://schemas.microsoft.com/office/2007/relationships/media" Target="../media/media3.mp3"/><Relationship Id="rId13" Type="http://schemas.openxmlformats.org/officeDocument/2006/relationships/audio" Target="../media/media3.mp3"/><Relationship Id="rId12" Type="http://schemas.openxmlformats.org/officeDocument/2006/relationships/image" Target="../media/image16.GIF"/><Relationship Id="rId11" Type="http://schemas.microsoft.com/office/2007/relationships/media" Target="../media/media2.mp3"/><Relationship Id="rId10" Type="http://schemas.openxmlformats.org/officeDocument/2006/relationships/audio" Target="../media/media2.mp3"/><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9" Type="http://schemas.openxmlformats.org/officeDocument/2006/relationships/image" Target="../media/image15.png"/><Relationship Id="rId8" Type="http://schemas.microsoft.com/office/2007/relationships/media" Target="../media/media1.mp3"/><Relationship Id="rId7"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GIF"/><Relationship Id="rId3" Type="http://schemas.openxmlformats.org/officeDocument/2006/relationships/image" Target="../media/image19.png"/><Relationship Id="rId2" Type="http://schemas.openxmlformats.org/officeDocument/2006/relationships/image" Target="../media/image18.png"/><Relationship Id="rId18" Type="http://schemas.openxmlformats.org/officeDocument/2006/relationships/slideLayout" Target="../slideLayouts/slideLayout24.xml"/><Relationship Id="rId17" Type="http://schemas.openxmlformats.org/officeDocument/2006/relationships/audio" Target="../media/audio3.wav"/><Relationship Id="rId16" Type="http://schemas.openxmlformats.org/officeDocument/2006/relationships/audio" Target="../media/audio2.wav"/><Relationship Id="rId15" Type="http://schemas.openxmlformats.org/officeDocument/2006/relationships/audio" Target="../media/audio1.wav"/><Relationship Id="rId14" Type="http://schemas.microsoft.com/office/2007/relationships/media" Target="../media/media3.mp3"/><Relationship Id="rId13" Type="http://schemas.openxmlformats.org/officeDocument/2006/relationships/audio" Target="../media/media3.mp3"/><Relationship Id="rId12" Type="http://schemas.openxmlformats.org/officeDocument/2006/relationships/image" Target="../media/image16.GIF"/><Relationship Id="rId11" Type="http://schemas.microsoft.com/office/2007/relationships/media" Target="../media/media2.mp3"/><Relationship Id="rId10" Type="http://schemas.openxmlformats.org/officeDocument/2006/relationships/audio" Target="../media/media2.mp3"/><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9" Type="http://schemas.openxmlformats.org/officeDocument/2006/relationships/image" Target="../media/image15.png"/><Relationship Id="rId8" Type="http://schemas.microsoft.com/office/2007/relationships/media" Target="../media/media1.mp3"/><Relationship Id="rId7"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GIF"/><Relationship Id="rId3" Type="http://schemas.openxmlformats.org/officeDocument/2006/relationships/image" Target="../media/image20.png"/><Relationship Id="rId2" Type="http://schemas.openxmlformats.org/officeDocument/2006/relationships/image" Target="../media/image10.png"/><Relationship Id="rId18" Type="http://schemas.openxmlformats.org/officeDocument/2006/relationships/slideLayout" Target="../slideLayouts/slideLayout24.xml"/><Relationship Id="rId17" Type="http://schemas.openxmlformats.org/officeDocument/2006/relationships/audio" Target="../media/audio3.wav"/><Relationship Id="rId16" Type="http://schemas.openxmlformats.org/officeDocument/2006/relationships/audio" Target="../media/audio2.wav"/><Relationship Id="rId15" Type="http://schemas.openxmlformats.org/officeDocument/2006/relationships/audio" Target="../media/audio1.wav"/><Relationship Id="rId14" Type="http://schemas.microsoft.com/office/2007/relationships/media" Target="../media/media3.mp3"/><Relationship Id="rId13" Type="http://schemas.openxmlformats.org/officeDocument/2006/relationships/audio" Target="../media/media3.mp3"/><Relationship Id="rId12" Type="http://schemas.openxmlformats.org/officeDocument/2006/relationships/image" Target="../media/image16.GIF"/><Relationship Id="rId11" Type="http://schemas.microsoft.com/office/2007/relationships/media" Target="../media/media2.mp3"/><Relationship Id="rId10" Type="http://schemas.openxmlformats.org/officeDocument/2006/relationships/audio" Target="../media/media2.mp3"/><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Đường Bộ Hồ Núi Non Bầu - Miễn Phí vector hình ảnh trên Pixab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p:cNvSpPr/>
          <p:nvPr/>
        </p:nvSpPr>
        <p:spPr>
          <a:xfrm>
            <a:off x="1533525" y="850891"/>
            <a:ext cx="9524999" cy="3115212"/>
          </a:xfrm>
          <a:custGeom>
            <a:avLst/>
            <a:gdLst>
              <a:gd name="connsiteX0" fmla="*/ 0 w 9524999"/>
              <a:gd name="connsiteY0" fmla="*/ 311833 h 3115212"/>
              <a:gd name="connsiteX1" fmla="*/ 311833 w 9524999"/>
              <a:gd name="connsiteY1" fmla="*/ 0 h 3115212"/>
              <a:gd name="connsiteX2" fmla="*/ 9213166 w 9524999"/>
              <a:gd name="connsiteY2" fmla="*/ 0 h 3115212"/>
              <a:gd name="connsiteX3" fmla="*/ 9524999 w 9524999"/>
              <a:gd name="connsiteY3" fmla="*/ 311833 h 3115212"/>
              <a:gd name="connsiteX4" fmla="*/ 9524999 w 9524999"/>
              <a:gd name="connsiteY4" fmla="*/ 2803379 h 3115212"/>
              <a:gd name="connsiteX5" fmla="*/ 9213166 w 9524999"/>
              <a:gd name="connsiteY5" fmla="*/ 3115212 h 3115212"/>
              <a:gd name="connsiteX6" fmla="*/ 311833 w 9524999"/>
              <a:gd name="connsiteY6" fmla="*/ 3115212 h 3115212"/>
              <a:gd name="connsiteX7" fmla="*/ 0 w 9524999"/>
              <a:gd name="connsiteY7" fmla="*/ 2803379 h 3115212"/>
              <a:gd name="connsiteX8" fmla="*/ 0 w 9524999"/>
              <a:gd name="connsiteY8" fmla="*/ 311833 h 311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4999" h="3115212" fill="none" extrusionOk="0">
                <a:moveTo>
                  <a:pt x="0" y="311833"/>
                </a:moveTo>
                <a:cubicBezTo>
                  <a:pt x="1780" y="157396"/>
                  <a:pt x="166511" y="-19800"/>
                  <a:pt x="311833" y="0"/>
                </a:cubicBezTo>
                <a:cubicBezTo>
                  <a:pt x="2398968" y="139772"/>
                  <a:pt x="7624090" y="14259"/>
                  <a:pt x="9213166" y="0"/>
                </a:cubicBezTo>
                <a:cubicBezTo>
                  <a:pt x="9381385" y="-668"/>
                  <a:pt x="9545240" y="123129"/>
                  <a:pt x="9524999" y="311833"/>
                </a:cubicBezTo>
                <a:cubicBezTo>
                  <a:pt x="9484547" y="961765"/>
                  <a:pt x="9632072" y="2028666"/>
                  <a:pt x="9524999" y="2803379"/>
                </a:cubicBezTo>
                <a:cubicBezTo>
                  <a:pt x="9520444" y="2980438"/>
                  <a:pt x="9407394" y="3114421"/>
                  <a:pt x="9213166" y="3115212"/>
                </a:cubicBezTo>
                <a:cubicBezTo>
                  <a:pt x="6007809" y="3003258"/>
                  <a:pt x="1671400" y="3088979"/>
                  <a:pt x="311833" y="3115212"/>
                </a:cubicBezTo>
                <a:cubicBezTo>
                  <a:pt x="136575" y="3095805"/>
                  <a:pt x="404" y="2994775"/>
                  <a:pt x="0" y="2803379"/>
                </a:cubicBezTo>
                <a:cubicBezTo>
                  <a:pt x="-155877" y="2129664"/>
                  <a:pt x="-40573" y="697837"/>
                  <a:pt x="0" y="311833"/>
                </a:cubicBezTo>
                <a:close/>
              </a:path>
              <a:path w="9524999" h="3115212" stroke="0" extrusionOk="0">
                <a:moveTo>
                  <a:pt x="0" y="311833"/>
                </a:moveTo>
                <a:cubicBezTo>
                  <a:pt x="-2189" y="116482"/>
                  <a:pt x="154263" y="12163"/>
                  <a:pt x="311833" y="0"/>
                </a:cubicBezTo>
                <a:cubicBezTo>
                  <a:pt x="4075251" y="-123725"/>
                  <a:pt x="6594424" y="31472"/>
                  <a:pt x="9213166" y="0"/>
                </a:cubicBezTo>
                <a:cubicBezTo>
                  <a:pt x="9366877" y="1065"/>
                  <a:pt x="9543135" y="164478"/>
                  <a:pt x="9524999" y="311833"/>
                </a:cubicBezTo>
                <a:cubicBezTo>
                  <a:pt x="9442633" y="1398647"/>
                  <a:pt x="9691172" y="2469822"/>
                  <a:pt x="9524999" y="2803379"/>
                </a:cubicBezTo>
                <a:cubicBezTo>
                  <a:pt x="9510579" y="2999815"/>
                  <a:pt x="9374514" y="3103587"/>
                  <a:pt x="9213166" y="3115212"/>
                </a:cubicBezTo>
                <a:cubicBezTo>
                  <a:pt x="8093304" y="3051943"/>
                  <a:pt x="4719517" y="2977386"/>
                  <a:pt x="311833" y="3115212"/>
                </a:cubicBezTo>
                <a:cubicBezTo>
                  <a:pt x="136703" y="3108938"/>
                  <a:pt x="8116" y="2976272"/>
                  <a:pt x="0" y="2803379"/>
                </a:cubicBezTo>
                <a:cubicBezTo>
                  <a:pt x="-143197" y="1815865"/>
                  <a:pt x="-97552" y="587798"/>
                  <a:pt x="0" y="311833"/>
                </a:cubicBezTo>
                <a:close/>
              </a:path>
            </a:pathLst>
          </a:custGeom>
          <a:solidFill>
            <a:schemeClr val="bg1">
              <a:alpha val="67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3" name="TextBox 332"/>
          <p:cNvSpPr txBox="1"/>
          <p:nvPr/>
        </p:nvSpPr>
        <p:spPr>
          <a:xfrm>
            <a:off x="2773017" y="853100"/>
            <a:ext cx="68778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Thứ</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ngày</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tháng</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năm</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endPar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338" name="Picture 337"/>
          <p:cNvPicPr>
            <a:picLocks noChangeAspect="1"/>
          </p:cNvPicPr>
          <p:nvPr/>
        </p:nvPicPr>
        <p:blipFill>
          <a:blip r:embed="rId2"/>
          <a:stretch>
            <a:fillRect/>
          </a:stretch>
        </p:blipFill>
        <p:spPr>
          <a:xfrm>
            <a:off x="4183735" y="1142465"/>
            <a:ext cx="3084843" cy="1170533"/>
          </a:xfrm>
          <a:prstGeom prst="rect">
            <a:avLst/>
          </a:prstGeom>
        </p:spPr>
      </p:pic>
      <p:pic>
        <p:nvPicPr>
          <p:cNvPr id="339" name="图片 11"/>
          <p:cNvPicPr>
            <a:picLocks noChangeAspect="1"/>
          </p:cNvPicPr>
          <p:nvPr/>
        </p:nvPicPr>
        <p:blipFill>
          <a:blip r:embed="rId3" cstate="screen"/>
          <a:stretch>
            <a:fillRect/>
          </a:stretch>
        </p:blipFill>
        <p:spPr>
          <a:xfrm>
            <a:off x="166170" y="44158"/>
            <a:ext cx="2291157" cy="2081349"/>
          </a:xfrm>
          <a:prstGeom prst="rect">
            <a:avLst/>
          </a:prstGeom>
        </p:spPr>
      </p:pic>
      <p:grpSp>
        <p:nvGrpSpPr>
          <p:cNvPr id="13" name="Group 12"/>
          <p:cNvGrpSpPr/>
          <p:nvPr/>
        </p:nvGrpSpPr>
        <p:grpSpPr>
          <a:xfrm>
            <a:off x="2884679" y="4193313"/>
            <a:ext cx="6907999" cy="2664687"/>
            <a:chOff x="5119879" y="4287027"/>
            <a:chExt cx="6490424" cy="2503612"/>
          </a:xfrm>
        </p:grpSpPr>
        <p:grpSp>
          <p:nvGrpSpPr>
            <p:cNvPr id="14" name="Graphic 1068"/>
            <p:cNvGrpSpPr/>
            <p:nvPr/>
          </p:nvGrpSpPr>
          <p:grpSpPr>
            <a:xfrm>
              <a:off x="9359104" y="4373158"/>
              <a:ext cx="2251199" cy="2417481"/>
              <a:chOff x="8814612" y="1625020"/>
              <a:chExt cx="3381064" cy="3630802"/>
            </a:xfrm>
          </p:grpSpPr>
          <p:sp>
            <p:nvSpPr>
              <p:cNvPr id="172" name="Freeform: Shape 171"/>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aphic 1068"/>
            <p:cNvGrpSpPr/>
            <p:nvPr/>
          </p:nvGrpSpPr>
          <p:grpSpPr>
            <a:xfrm>
              <a:off x="5119879" y="4332869"/>
              <a:ext cx="1900796" cy="2432716"/>
              <a:chOff x="2916214" y="1602700"/>
              <a:chExt cx="2854795" cy="3653683"/>
            </a:xfrm>
          </p:grpSpPr>
          <p:sp>
            <p:nvSpPr>
              <p:cNvPr id="133" name="Freeform: Shape 132"/>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1068"/>
            <p:cNvGrpSpPr/>
            <p:nvPr/>
          </p:nvGrpSpPr>
          <p:grpSpPr>
            <a:xfrm>
              <a:off x="8112780" y="4287027"/>
              <a:ext cx="1682027" cy="2430897"/>
              <a:chOff x="-399" y="1606051"/>
              <a:chExt cx="2526227" cy="3650951"/>
            </a:xfrm>
          </p:grpSpPr>
          <p:sp>
            <p:nvSpPr>
              <p:cNvPr id="69" name="Freeform: Shape 68"/>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aphic 1068"/>
            <p:cNvGrpSpPr/>
            <p:nvPr/>
          </p:nvGrpSpPr>
          <p:grpSpPr>
            <a:xfrm>
              <a:off x="6653998" y="4348837"/>
              <a:ext cx="1678895" cy="2411490"/>
              <a:chOff x="6160880" y="1636652"/>
              <a:chExt cx="2521524" cy="3621804"/>
            </a:xfrm>
          </p:grpSpPr>
          <p:sp>
            <p:nvSpPr>
              <p:cNvPr id="18" name="Freeform: Shape 17"/>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p:cNvPicPr>
            <a:picLocks noChangeAspect="1"/>
          </p:cNvPicPr>
          <p:nvPr/>
        </p:nvPicPr>
        <p:blipFill>
          <a:blip r:embed="rId4"/>
          <a:stretch>
            <a:fillRect/>
          </a:stretch>
        </p:blipFill>
        <p:spPr>
          <a:xfrm>
            <a:off x="1835293" y="2121334"/>
            <a:ext cx="8407113" cy="170093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p:cNvSpPr/>
          <p:nvPr/>
        </p:nvSpPr>
        <p:spPr>
          <a:xfrm>
            <a:off x="1085850" y="752475"/>
            <a:ext cx="4019549"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chục</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1"/>
          <a:stretch>
            <a:fillRect/>
          </a:stretch>
        </p:blipFill>
        <p:spPr>
          <a:xfrm>
            <a:off x="457200" y="2633662"/>
            <a:ext cx="1619250" cy="1247775"/>
          </a:xfrm>
          <a:prstGeom prst="ellipse">
            <a:avLst/>
          </a:prstGeom>
          <a:ln>
            <a:noFill/>
          </a:ln>
          <a:effectLst>
            <a:softEdge rad="112500"/>
          </a:effectLst>
        </p:spPr>
      </p:pic>
      <p:sp>
        <p:nvSpPr>
          <p:cNvPr id="4" name="Rectangle 3"/>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5343525" y="83820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11 678</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 name="Straight Arrow Connector 6"/>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896100" y="5810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1 &lt; 5</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TextBox 53"/>
          <p:cNvSpPr txBox="1"/>
          <p:nvPr/>
        </p:nvSpPr>
        <p:spPr>
          <a:xfrm>
            <a:off x="6553199" y="1114425"/>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p:cNvSpPr txBox="1"/>
          <p:nvPr/>
        </p:nvSpPr>
        <p:spPr>
          <a:xfrm>
            <a:off x="9239250" y="8858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10 000</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TextBox 56"/>
          <p:cNvSpPr txBox="1"/>
          <p:nvPr/>
        </p:nvSpPr>
        <p:spPr>
          <a:xfrm>
            <a:off x="5372100" y="1914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17 051</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8" name="Straight Arrow Connector 57"/>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924675" y="1657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7 &gt; 5</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TextBox 59"/>
          <p:cNvSpPr txBox="1"/>
          <p:nvPr/>
        </p:nvSpPr>
        <p:spPr>
          <a:xfrm>
            <a:off x="6543674" y="2181225"/>
            <a:ext cx="29622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p:cNvSpPr txBox="1"/>
          <p:nvPr/>
        </p:nvSpPr>
        <p:spPr>
          <a:xfrm>
            <a:off x="9267825" y="1962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TextBox 61"/>
          <p:cNvSpPr txBox="1"/>
          <p:nvPr/>
        </p:nvSpPr>
        <p:spPr>
          <a:xfrm>
            <a:off x="5400675" y="3057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15 001</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3" name="Straight Arrow Connector 62"/>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953250" y="2800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5 = 5</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TextBox 64"/>
          <p:cNvSpPr txBox="1"/>
          <p:nvPr/>
        </p:nvSpPr>
        <p:spPr>
          <a:xfrm>
            <a:off x="6791325" y="3324225"/>
            <a:ext cx="2381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TextBox 65"/>
          <p:cNvSpPr txBox="1"/>
          <p:nvPr/>
        </p:nvSpPr>
        <p:spPr>
          <a:xfrm>
            <a:off x="9296400" y="3105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TextBox 66"/>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ln>
        </p:spPr>
        <p:txBody>
          <a:bodyPr wrap="square" rtlCol="0">
            <a:spAutoFit/>
          </a:bodyPr>
          <a:lstStyle/>
          <a:p>
            <a:pPr marL="233045"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chục nghìn, ta so sánh chữ số hàng nghìn với 5. Nếu chữ số hàng nghìn bé hơn 5 thì làm tròn xuống, còn lại thì làm tròn lên.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p:cNvGrpSpPr/>
          <p:nvPr/>
        </p:nvGrpSpPr>
        <p:grpSpPr>
          <a:xfrm>
            <a:off x="1453081" y="1755697"/>
            <a:ext cx="9054208" cy="4764927"/>
            <a:chOff x="1230343" y="1802589"/>
            <a:chExt cx="9054208" cy="4764927"/>
          </a:xfrm>
        </p:grpSpPr>
        <p:grpSp>
          <p:nvGrpSpPr>
            <p:cNvPr id="713" name="Group 712"/>
            <p:cNvGrpSpPr/>
            <p:nvPr/>
          </p:nvGrpSpPr>
          <p:grpSpPr>
            <a:xfrm>
              <a:off x="2516303" y="1802589"/>
              <a:ext cx="6644747" cy="4672852"/>
              <a:chOff x="2516303" y="1802589"/>
              <a:chExt cx="6644747" cy="4672852"/>
            </a:xfrm>
          </p:grpSpPr>
          <p:sp>
            <p:nvSpPr>
              <p:cNvPr id="8" name="Freeform: Shape 7"/>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p:cNvGrpSpPr/>
            <p:nvPr/>
          </p:nvGrpSpPr>
          <p:grpSpPr>
            <a:xfrm>
              <a:off x="1230343" y="2960294"/>
              <a:ext cx="2673104" cy="3607222"/>
              <a:chOff x="1230343" y="2960294"/>
              <a:chExt cx="2673104" cy="3607222"/>
            </a:xfrm>
          </p:grpSpPr>
          <p:sp>
            <p:nvSpPr>
              <p:cNvPr id="6" name="Freeform: Shape 5"/>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p:cNvGrpSpPr/>
            <p:nvPr/>
          </p:nvGrpSpPr>
          <p:grpSpPr>
            <a:xfrm>
              <a:off x="7925561" y="2756913"/>
              <a:ext cx="2358990" cy="3749758"/>
              <a:chOff x="7925561" y="2756913"/>
              <a:chExt cx="2358990" cy="3749758"/>
            </a:xfrm>
          </p:grpSpPr>
          <p:sp>
            <p:nvSpPr>
              <p:cNvPr id="13" name="Freeform: Shape 12"/>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p:cNvPicPr>
            <a:picLocks noChangeAspect="1"/>
          </p:cNvPicPr>
          <p:nvPr/>
        </p:nvPicPr>
        <p:blipFill>
          <a:blip r:embed="rId1"/>
          <a:stretch>
            <a:fillRect/>
          </a:stretch>
        </p:blipFill>
        <p:spPr>
          <a:xfrm>
            <a:off x="4070045" y="2487046"/>
            <a:ext cx="4109060"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1333500" y="539116"/>
            <a:ext cx="9925050" cy="584775"/>
          </a:xfrm>
          <a:prstGeom prst="rect">
            <a:avLst/>
          </a:prstGeom>
          <a:noFill/>
        </p:spPr>
        <p:txBody>
          <a:bodyPr wrap="square" rtlCol="0">
            <a:spAutoFit/>
          </a:bodyPr>
          <a:lstStyle/>
          <a:p>
            <a:pPr lvl="0"/>
            <a:r>
              <a:rPr lang="en-US" sz="3200" b="1" dirty="0">
                <a:solidFill>
                  <a:prstClr val="black"/>
                </a:solidFill>
              </a:rPr>
              <a:t>a)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65 341, 10 501, 9 805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ln>
        </p:spPr>
        <p:txBody>
          <a:bodyPr wrap="square" rtlCol="0">
            <a:spAutoFit/>
          </a:bodyPr>
          <a:lstStyle/>
          <a:p>
            <a:pPr marL="233045" marR="0" lvl="0" algn="just" defTabSz="914400" rtl="0" eaLnBrk="1" fontAlgn="auto" latinLnBrk="0" hangingPunct="1">
              <a:lnSpc>
                <a:spcPct val="130000"/>
              </a:lnSpc>
              <a:spcBef>
                <a:spcPts val="0"/>
              </a:spcBef>
              <a:spcAft>
                <a:spcPts val="0"/>
              </a:spcAft>
              <a:buClrTx/>
              <a:buSzTx/>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Số 65 341 làm tròn đến hàng nghìn là: 65 000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ln>
        </p:spPr>
        <p:txBody>
          <a:bodyPr wrap="square" rtlCol="0">
            <a:spAutoFit/>
          </a:bodyPr>
          <a:lstStyle/>
          <a:p>
            <a:pPr marL="233045"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10 501 làm tròn đến hàng nghìn là: 11 000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ln>
        </p:spPr>
        <p:txBody>
          <a:bodyPr wrap="square" rtlCol="0">
            <a:spAutoFit/>
          </a:bodyPr>
          <a:lstStyle/>
          <a:p>
            <a:pPr marL="233045"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9 805 làm tròn đến hàng nghìn là: 10 000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0"/>
                            </p:stCondLst>
                            <p:childTnLst>
                              <p:par>
                                <p:cTn id="16" presetID="34" presetClass="emph" presetSubtype="0" fill="hold" grpId="0" nodeType="afterEffect">
                                  <p:stCondLst>
                                    <p:cond delay="0"/>
                                  </p:stCondLst>
                                  <p:iterate type="lt">
                                    <p:tmPct val="10000"/>
                                  </p:iterate>
                                  <p:childTnLst>
                                    <p:animMotion origin="layout" path="M 3.75E-6 3.7037E-6 L 3.75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1333499" y="539116"/>
            <a:ext cx="10985215" cy="584775"/>
          </a:xfrm>
          <a:prstGeom prst="rect">
            <a:avLst/>
          </a:prstGeom>
          <a:noFill/>
        </p:spPr>
        <p:txBody>
          <a:bodyPr wrap="square" rtlCol="0">
            <a:spAutoFit/>
          </a:bodyPr>
          <a:lstStyle/>
          <a:p>
            <a:pPr lvl="0"/>
            <a:r>
              <a:rPr lang="en-US" sz="3200" b="1" dirty="0">
                <a:solidFill>
                  <a:prstClr val="black"/>
                </a:solidFill>
              </a:rPr>
              <a:t>b)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82 134, 55 712, 46 000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chục</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ln>
        </p:spPr>
        <p:txBody>
          <a:bodyPr wrap="square" rtlCol="0">
            <a:spAutoFit/>
          </a:bodyPr>
          <a:lstStyle/>
          <a:p>
            <a:pPr marL="233045"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82 134 làm tròn đến hàng chục nghìn là: 80 000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TextBox 8"/>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ln>
        </p:spPr>
        <p:txBody>
          <a:bodyPr wrap="square" rtlCol="0">
            <a:spAutoFit/>
          </a:bodyPr>
          <a:lstStyle/>
          <a:p>
            <a:pPr marL="233045"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55 712 làm tròn đến hàng chục nghìn là: 60 000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ln>
        </p:spPr>
        <p:txBody>
          <a:bodyPr wrap="square" rtlCol="0">
            <a:spAutoFit/>
          </a:bodyPr>
          <a:lstStyle/>
          <a:p>
            <a:pPr marL="233045"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46 000 làm tròn đến hàng chục nghìn là: 50 000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0"/>
                            </p:stCondLst>
                            <p:childTnLst>
                              <p:par>
                                <p:cTn id="16" presetID="34" presetClass="emph" presetSubtype="0" fill="hold" grpId="0" nodeType="afterEffect">
                                  <p:stCondLst>
                                    <p:cond delay="0"/>
                                  </p:stCondLst>
                                  <p:iterate type="lt">
                                    <p:tmPct val="10000"/>
                                  </p:iterate>
                                  <p:childTnLst>
                                    <p:animMotion origin="layout" path="M 4.16667E-6 3.7037E-6 L 4.16667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0" y="470231"/>
            <a:ext cx="12192000" cy="6133761"/>
          </a:xfrm>
          <a:prstGeom prst="roundRect">
            <a:avLst>
              <a:gd name="adj" fmla="val 12867"/>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1017143" y="548641"/>
            <a:ext cx="1105499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Một gia đình thu hoạch được 13 787 kg cà phê. Hỏi nếu làm tròn số đến hàng nghìn, ta nói gia đình đó thu hoạch được khoảng bao nhiêu ki-lô-gam cà phê?</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TextBox 12"/>
          <p:cNvSpPr txBox="1"/>
          <p:nvPr/>
        </p:nvSpPr>
        <p:spPr>
          <a:xfrm>
            <a:off x="3442806" y="29957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13 787</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4" name="Straight Arrow Connector 13"/>
          <p:cNvCxnSpPr/>
          <p:nvPr/>
        </p:nvCxnSpPr>
        <p:spPr>
          <a:xfrm>
            <a:off x="4709631" y="32910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995381" y="27385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7 &gt; 5</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TextBox 15"/>
          <p:cNvSpPr txBox="1"/>
          <p:nvPr/>
        </p:nvSpPr>
        <p:spPr>
          <a:xfrm>
            <a:off x="4652480" y="32719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p:cNvSpPr txBox="1"/>
          <p:nvPr/>
        </p:nvSpPr>
        <p:spPr>
          <a:xfrm>
            <a:off x="7338531" y="3043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14 000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p:cNvSpPr txBox="1"/>
          <p:nvPr/>
        </p:nvSpPr>
        <p:spPr>
          <a:xfrm>
            <a:off x="1397285" y="3904180"/>
            <a:ext cx="10304980" cy="1200329"/>
          </a:xfrm>
          <a:prstGeom prst="rect">
            <a:avLst/>
          </a:prstGeom>
          <a:noFill/>
        </p:spPr>
        <p:txBody>
          <a:bodyPr wrap="square" rtlCol="0">
            <a:spAutoFit/>
          </a:bodyPr>
          <a:lstStyle/>
          <a:p>
            <a:r>
              <a:rPr lang="vi-VN" sz="3600" b="1" dirty="0">
                <a:solidFill>
                  <a:srgbClr val="0070C0"/>
                </a:solidFill>
                <a:latin typeface="Calibri" panose="020F0502020204030204" pitchFamily="34" charset="0"/>
                <a:cs typeface="Calibri" panose="020F0502020204030204" pitchFamily="34" charset="0"/>
              </a:rPr>
              <a:t>Vậy nếu làm tròn số đến hàng nghìn, ta nói gia đình đó thu hoạch được khoảng 14 000 ki-lô-gam cà phê</a:t>
            </a:r>
            <a:endParaRPr lang="en-US" sz="3600" b="1" dirty="0">
              <a:solidFill>
                <a:srgbClr val="0070C0"/>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p:cNvGrpSpPr/>
          <p:nvPr/>
        </p:nvGrpSpPr>
        <p:grpSpPr>
          <a:xfrm>
            <a:off x="1453081" y="1755697"/>
            <a:ext cx="9054208" cy="4764927"/>
            <a:chOff x="1230343" y="1802589"/>
            <a:chExt cx="9054208" cy="4764927"/>
          </a:xfrm>
        </p:grpSpPr>
        <p:grpSp>
          <p:nvGrpSpPr>
            <p:cNvPr id="713" name="Group 712"/>
            <p:cNvGrpSpPr/>
            <p:nvPr/>
          </p:nvGrpSpPr>
          <p:grpSpPr>
            <a:xfrm>
              <a:off x="2516303" y="1802589"/>
              <a:ext cx="6644747" cy="4672852"/>
              <a:chOff x="2516303" y="1802589"/>
              <a:chExt cx="6644747" cy="4672852"/>
            </a:xfrm>
          </p:grpSpPr>
          <p:sp>
            <p:nvSpPr>
              <p:cNvPr id="8" name="Freeform: Shape 7"/>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p:cNvGrpSpPr/>
            <p:nvPr/>
          </p:nvGrpSpPr>
          <p:grpSpPr>
            <a:xfrm>
              <a:off x="1230343" y="2960294"/>
              <a:ext cx="2673104" cy="3607222"/>
              <a:chOff x="1230343" y="2960294"/>
              <a:chExt cx="2673104" cy="3607222"/>
            </a:xfrm>
          </p:grpSpPr>
          <p:sp>
            <p:nvSpPr>
              <p:cNvPr id="6" name="Freeform: Shape 5"/>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p:cNvGrpSpPr/>
            <p:nvPr/>
          </p:nvGrpSpPr>
          <p:grpSpPr>
            <a:xfrm>
              <a:off x="7925561" y="2756913"/>
              <a:ext cx="2358990" cy="3749758"/>
              <a:chOff x="7925561" y="2756913"/>
              <a:chExt cx="2358990" cy="3749758"/>
            </a:xfrm>
          </p:grpSpPr>
          <p:sp>
            <p:nvSpPr>
              <p:cNvPr id="13" name="Freeform: Shape 12"/>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p:cNvPicPr>
            <a:picLocks noChangeAspect="1"/>
          </p:cNvPicPr>
          <p:nvPr/>
        </p:nvPicPr>
        <p:blipFill>
          <a:blip r:embed="rId1"/>
          <a:stretch>
            <a:fillRect/>
          </a:stretch>
        </p:blipFill>
        <p:spPr>
          <a:xfrm>
            <a:off x="4154596" y="2377479"/>
            <a:ext cx="3944454" cy="304826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0" y="470231"/>
            <a:ext cx="12192000" cy="6133761"/>
          </a:xfrm>
          <a:prstGeom prst="roundRect">
            <a:avLst>
              <a:gd name="adj" fmla="val 12867"/>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1017143" y="548641"/>
            <a:ext cx="1105499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Số dân của một huyện là 71 839. Trong bài báo cáo, cô phóng viên đã làm tròn số dân của huyện đó đến hàng chục nghìn. Hỏi số dân đã làm tròn đến hàng chục nghìn là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p:cNvSpPr txBox="1"/>
          <p:nvPr/>
        </p:nvSpPr>
        <p:spPr>
          <a:xfrm>
            <a:off x="349322" y="2517167"/>
            <a:ext cx="11424863" cy="646331"/>
          </a:xfrm>
          <a:prstGeom prst="rect">
            <a:avLst/>
          </a:prstGeom>
          <a:noFill/>
        </p:spPr>
        <p:txBody>
          <a:bodyPr wrap="square" rtlCol="0">
            <a:spAutoFit/>
          </a:bodyPr>
          <a:lstStyle/>
          <a:p>
            <a:r>
              <a:rPr lang="en-US" sz="3600" dirty="0">
                <a:solidFill>
                  <a:srgbClr val="FF0000"/>
                </a:solidFill>
              </a:rPr>
              <a:t>A. </a:t>
            </a:r>
            <a:r>
              <a:rPr lang="en-US" sz="3600" dirty="0"/>
              <a:t>80 000            </a:t>
            </a:r>
            <a:r>
              <a:rPr lang="en-US" sz="3600" dirty="0">
                <a:solidFill>
                  <a:srgbClr val="FF0000"/>
                </a:solidFill>
              </a:rPr>
              <a:t>B. </a:t>
            </a:r>
            <a:r>
              <a:rPr lang="en-US" sz="3600" dirty="0"/>
              <a:t>75 000            </a:t>
            </a:r>
            <a:r>
              <a:rPr lang="en-US" sz="3600" dirty="0">
                <a:solidFill>
                  <a:srgbClr val="FF0000"/>
                </a:solidFill>
              </a:rPr>
              <a:t> C. </a:t>
            </a:r>
            <a:r>
              <a:rPr lang="en-US" sz="3600" dirty="0"/>
              <a:t>70 000               </a:t>
            </a:r>
            <a:r>
              <a:rPr lang="en-US" sz="3600" dirty="0">
                <a:solidFill>
                  <a:srgbClr val="FF0000"/>
                </a:solidFill>
              </a:rPr>
              <a:t>D. </a:t>
            </a:r>
            <a:r>
              <a:rPr lang="en-US" sz="3600" dirty="0"/>
              <a:t>72 000 </a:t>
            </a:r>
            <a:endParaRPr lang="en-US" sz="3600" dirty="0"/>
          </a:p>
        </p:txBody>
      </p:sp>
      <p:sp>
        <p:nvSpPr>
          <p:cNvPr id="12" name="TextBox 11"/>
          <p:cNvSpPr txBox="1"/>
          <p:nvPr/>
        </p:nvSpPr>
        <p:spPr>
          <a:xfrm>
            <a:off x="3319516" y="377660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71 839</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9" name="Straight Arrow Connector 18"/>
          <p:cNvCxnSpPr/>
          <p:nvPr/>
        </p:nvCxnSpPr>
        <p:spPr>
          <a:xfrm>
            <a:off x="4586341" y="4071884"/>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872091" y="35194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 &lt; 5</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1" name="TextBox 20"/>
          <p:cNvSpPr txBox="1"/>
          <p:nvPr/>
        </p:nvSpPr>
        <p:spPr>
          <a:xfrm>
            <a:off x="4529190" y="4052834"/>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TextBox 21"/>
          <p:cNvSpPr txBox="1"/>
          <p:nvPr/>
        </p:nvSpPr>
        <p:spPr>
          <a:xfrm>
            <a:off x="7215241" y="38242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Oval 5"/>
          <p:cNvSpPr/>
          <p:nvPr/>
        </p:nvSpPr>
        <p:spPr>
          <a:xfrm>
            <a:off x="6339155" y="2517169"/>
            <a:ext cx="636998" cy="595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0" y="123291"/>
            <a:ext cx="12192000" cy="6480702"/>
          </a:xfrm>
          <a:prstGeom prst="roundRect">
            <a:avLst>
              <a:gd name="adj" fmla="val 12867"/>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986320" y="199320"/>
            <a:ext cx="1105499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Một vệ tinh bay ở độ cao cách mặt đất 35 786 km. Mỗi bạn dưới đây đã làm tròn số chỉ độ cao đó đến hàng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p:cNvPicPr>
            <a:picLocks noChangeAspect="1"/>
          </p:cNvPicPr>
          <p:nvPr/>
        </p:nvPicPr>
        <p:blipFill>
          <a:blip r:embed="rId1"/>
          <a:stretch>
            <a:fillRect/>
          </a:stretch>
        </p:blipFill>
        <p:spPr>
          <a:xfrm>
            <a:off x="2419244" y="1243709"/>
            <a:ext cx="6735030" cy="3153866"/>
          </a:xfrm>
          <a:prstGeom prst="rect">
            <a:avLst/>
          </a:prstGeom>
        </p:spPr>
      </p:pic>
      <p:graphicFrame>
        <p:nvGraphicFramePr>
          <p:cNvPr id="9" name="Table 8"/>
          <p:cNvGraphicFramePr>
            <a:graphicFrameLocks noGrp="1"/>
          </p:cNvGraphicFramePr>
          <p:nvPr/>
        </p:nvGraphicFramePr>
        <p:xfrm>
          <a:off x="1458930" y="4631400"/>
          <a:ext cx="9791272" cy="1779674"/>
        </p:xfrm>
        <a:graphic>
          <a:graphicData uri="http://schemas.openxmlformats.org/drawingml/2006/table">
            <a:tbl>
              <a:tblPr firstRow="1" firstCol="1" bandRow="1">
                <a:tableStyleId>{00A15C55-8517-42AA-B614-E9B94910E393}</a:tableStyleId>
              </a:tblPr>
              <a:tblGrid>
                <a:gridCol w="3165599"/>
                <a:gridCol w="3445350"/>
                <a:gridCol w="3180323"/>
              </a:tblGrid>
              <a:tr h="670118">
                <a:tc>
                  <a:txBody>
                    <a:bodyPr/>
                    <a:lstStyle/>
                    <a:p>
                      <a:pPr marL="0" marR="0" algn="ctr">
                        <a:lnSpc>
                          <a:spcPct val="120000"/>
                        </a:lnSpc>
                        <a:spcBef>
                          <a:spcPts val="0"/>
                        </a:spcBef>
                        <a:spcAft>
                          <a:spcPts val="0"/>
                        </a:spcAft>
                      </a:pPr>
                      <a:r>
                        <a:rPr lang="nl-NL" sz="3200" dirty="0">
                          <a:effectLst/>
                        </a:rPr>
                        <a:t>40 000</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35 800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36 000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09556">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
        <p:nvSpPr>
          <p:cNvPr id="10" name="TextBox 9"/>
          <p:cNvSpPr txBox="1"/>
          <p:nvPr/>
        </p:nvSpPr>
        <p:spPr>
          <a:xfrm>
            <a:off x="1541124" y="5414481"/>
            <a:ext cx="2897312" cy="954107"/>
          </a:xfrm>
          <a:prstGeom prst="rect">
            <a:avLst/>
          </a:prstGeom>
          <a:noFill/>
        </p:spPr>
        <p:txBody>
          <a:bodyPr wrap="square" rtlCol="0">
            <a:spAutoFit/>
          </a:bodyPr>
          <a:lstStyle/>
          <a:p>
            <a:pPr algn="ctr"/>
            <a:r>
              <a:rPr lang="en-US" sz="2800" b="1" i="0" dirty="0" err="1">
                <a:solidFill>
                  <a:srgbClr val="FF0000"/>
                </a:solidFill>
                <a:effectLst/>
                <a:ea typeface="Open Sans" panose="020B0606030504020204" pitchFamily="34" charset="0"/>
                <a:cs typeface="Open Sans" panose="020B0606030504020204" pitchFamily="34" charset="0"/>
              </a:rPr>
              <a:t>làm</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tròn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đến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hàng</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chục</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
        <p:nvSpPr>
          <p:cNvPr id="16" name="TextBox 15"/>
          <p:cNvSpPr txBox="1"/>
          <p:nvPr/>
        </p:nvSpPr>
        <p:spPr>
          <a:xfrm>
            <a:off x="4849403" y="5352836"/>
            <a:ext cx="2897312" cy="954107"/>
          </a:xfrm>
          <a:prstGeom prst="rect">
            <a:avLst/>
          </a:prstGeom>
          <a:noFill/>
        </p:spPr>
        <p:txBody>
          <a:bodyPr wrap="square" rtlCol="0">
            <a:spAutoFit/>
          </a:bodyPr>
          <a:lstStyle/>
          <a:p>
            <a:pPr algn="ctr"/>
            <a:r>
              <a:rPr lang="en-US" sz="2800" b="1">
                <a:solidFill>
                  <a:srgbClr val="FF0000"/>
                </a:solidFill>
                <a:ea typeface="Open Sans" panose="020B0606030504020204" pitchFamily="34" charset="0"/>
                <a:cs typeface="Open Sans" panose="020B0606030504020204" pitchFamily="34" charset="0"/>
              </a:rPr>
              <a:t>làm tròn đến hàng trăm</a:t>
            </a:r>
            <a:endParaRPr lang="en-US" sz="2800" b="1" dirty="0">
              <a:solidFill>
                <a:srgbClr val="FF0000"/>
              </a:solidFill>
              <a:ea typeface="Open Sans" panose="020B0606030504020204" pitchFamily="34" charset="0"/>
              <a:cs typeface="Open Sans" panose="020B0606030504020204" pitchFamily="34" charset="0"/>
            </a:endParaRPr>
          </a:p>
        </p:txBody>
      </p:sp>
      <p:sp>
        <p:nvSpPr>
          <p:cNvPr id="17" name="TextBox 16"/>
          <p:cNvSpPr txBox="1"/>
          <p:nvPr/>
        </p:nvSpPr>
        <p:spPr>
          <a:xfrm>
            <a:off x="8198778" y="5311739"/>
            <a:ext cx="2897312" cy="954107"/>
          </a:xfrm>
          <a:prstGeom prst="rect">
            <a:avLst/>
          </a:prstGeom>
          <a:noFill/>
        </p:spPr>
        <p:txBody>
          <a:bodyPr wrap="square" rtlCol="0">
            <a:spAutoFit/>
          </a:bodyPr>
          <a:lstStyle/>
          <a:p>
            <a:pPr algn="ctr"/>
            <a:r>
              <a:rPr lang="en-US" sz="2800" b="1" dirty="0" err="1">
                <a:solidFill>
                  <a:srgbClr val="FF0000"/>
                </a:solidFill>
                <a:ea typeface="Open Sans" panose="020B0606030504020204" pitchFamily="34" charset="0"/>
                <a:cs typeface="Open Sans" panose="020B0606030504020204" pitchFamily="34" charset="0"/>
              </a:rPr>
              <a:t>làm</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tròn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đến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hàng</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0" y="123291"/>
            <a:ext cx="12192000" cy="6480702"/>
          </a:xfrm>
          <a:prstGeom prst="roundRect">
            <a:avLst>
              <a:gd name="adj" fmla="val 12867"/>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986320" y="199320"/>
            <a:ext cx="10849509"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pitchFamily="34" charset="0"/>
                <a:cs typeface="Calibri" panose="020F0502020204030204" pitchFamily="34" charset="0"/>
              </a:rPr>
              <a:t>b) Trường hợp vệ tinh bay ở độ cao cách mặt đất 35 425 km. Khi làm tròn số chỉ độ cao đó đến hàng nghìn, hàng chục nghìn em được các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p:cNvSpPr txBox="1"/>
          <p:nvPr/>
        </p:nvSpPr>
        <p:spPr>
          <a:xfrm>
            <a:off x="4490769" y="235877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3" name="Straight Arrow Connector 12"/>
          <p:cNvCxnSpPr/>
          <p:nvPr/>
        </p:nvCxnSpPr>
        <p:spPr>
          <a:xfrm>
            <a:off x="5757594" y="2654049"/>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43344" y="21015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4 &lt; 5</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TextBox 14"/>
          <p:cNvSpPr txBox="1"/>
          <p:nvPr/>
        </p:nvSpPr>
        <p:spPr>
          <a:xfrm>
            <a:off x="5700443" y="2634999"/>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p:cNvSpPr txBox="1"/>
          <p:nvPr/>
        </p:nvSpPr>
        <p:spPr>
          <a:xfrm>
            <a:off x="8386494" y="24063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9" name="TextBox 18"/>
          <p:cNvSpPr txBox="1"/>
          <p:nvPr/>
        </p:nvSpPr>
        <p:spPr>
          <a:xfrm>
            <a:off x="4511319" y="408483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20" name="Straight Arrow Connector 19"/>
          <p:cNvCxnSpPr/>
          <p:nvPr/>
        </p:nvCxnSpPr>
        <p:spPr>
          <a:xfrm>
            <a:off x="5778144" y="438010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063894" y="38276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 = 5</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TextBox 21"/>
          <p:cNvSpPr txBox="1"/>
          <p:nvPr/>
        </p:nvSpPr>
        <p:spPr>
          <a:xfrm>
            <a:off x="5720993" y="436105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p:cNvSpPr txBox="1"/>
          <p:nvPr/>
        </p:nvSpPr>
        <p:spPr>
          <a:xfrm>
            <a:off x="8407044" y="41324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40 000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Rectangle: Rounded Corners 6"/>
          <p:cNvSpPr/>
          <p:nvPr/>
        </p:nvSpPr>
        <p:spPr>
          <a:xfrm>
            <a:off x="0" y="2311684"/>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
        <p:nvSpPr>
          <p:cNvPr id="24" name="Rectangle: Rounded Corners 23"/>
          <p:cNvSpPr/>
          <p:nvPr/>
        </p:nvSpPr>
        <p:spPr>
          <a:xfrm>
            <a:off x="0" y="3986372"/>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chục</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fade">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fade">
                                      <p:cBhvr>
                                        <p:cTn id="6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a:off x="8344014" y="1855838"/>
            <a:ext cx="3638595" cy="4710881"/>
          </a:xfrm>
          <a:prstGeom prst="rect">
            <a:avLst/>
          </a:prstGeom>
        </p:spPr>
      </p:pic>
      <p:sp>
        <p:nvSpPr>
          <p:cNvPr id="10" name="TextBox 9"/>
          <p:cNvSpPr txBox="1"/>
          <p:nvPr/>
        </p:nvSpPr>
        <p:spPr>
          <a:xfrm>
            <a:off x="2164044" y="1805220"/>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1" name="Picture 10"/>
          <p:cNvPicPr>
            <a:picLocks noChangeAspect="1"/>
          </p:cNvPicPr>
          <p:nvPr/>
        </p:nvPicPr>
        <p:blipFill>
          <a:blip r:embed="rId3"/>
          <a:stretch>
            <a:fillRect/>
          </a:stretch>
        </p:blipFill>
        <p:spPr>
          <a:xfrm rot="737208" flipH="1">
            <a:off x="971929" y="1722569"/>
            <a:ext cx="919996" cy="919996"/>
          </a:xfrm>
          <a:prstGeom prst="rect">
            <a:avLst/>
          </a:prstGeom>
        </p:spPr>
      </p:pic>
      <p:sp>
        <p:nvSpPr>
          <p:cNvPr id="12" name="TextBox 11"/>
          <p:cNvSpPr txBox="1"/>
          <p:nvPr/>
        </p:nvSpPr>
        <p:spPr>
          <a:xfrm>
            <a:off x="2164044" y="2786232"/>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p:cNvPicPr>
            <a:picLocks noChangeAspect="1"/>
          </p:cNvPicPr>
          <p:nvPr/>
        </p:nvPicPr>
        <p:blipFill>
          <a:blip r:embed="rId3"/>
          <a:stretch>
            <a:fillRect/>
          </a:stretch>
        </p:blipFill>
        <p:spPr>
          <a:xfrm rot="737208" flipH="1">
            <a:off x="971929" y="2703581"/>
            <a:ext cx="919996" cy="919996"/>
          </a:xfrm>
          <a:prstGeom prst="rect">
            <a:avLst/>
          </a:prstGeom>
        </p:spPr>
      </p:pic>
      <p:sp>
        <p:nvSpPr>
          <p:cNvPr id="14" name="TextBox 13"/>
          <p:cNvSpPr txBox="1"/>
          <p:nvPr/>
        </p:nvSpPr>
        <p:spPr>
          <a:xfrm>
            <a:off x="2164044" y="3767244"/>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p:cNvPicPr>
            <a:picLocks noChangeAspect="1"/>
          </p:cNvPicPr>
          <p:nvPr/>
        </p:nvPicPr>
        <p:blipFill>
          <a:blip r:embed="rId3"/>
          <a:stretch>
            <a:fillRect/>
          </a:stretch>
        </p:blipFill>
        <p:spPr>
          <a:xfrm rot="737208" flipH="1">
            <a:off x="971929" y="3684593"/>
            <a:ext cx="919996" cy="919996"/>
          </a:xfrm>
          <a:prstGeom prst="rect">
            <a:avLst/>
          </a:prstGeom>
        </p:spPr>
      </p:pic>
      <p:sp>
        <p:nvSpPr>
          <p:cNvPr id="16" name="TextBox 15"/>
          <p:cNvSpPr txBox="1"/>
          <p:nvPr/>
        </p:nvSpPr>
        <p:spPr>
          <a:xfrm>
            <a:off x="2164044" y="4748256"/>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7" name="Picture 16"/>
          <p:cNvPicPr>
            <a:picLocks noChangeAspect="1"/>
          </p:cNvPicPr>
          <p:nvPr/>
        </p:nvPicPr>
        <p:blipFill>
          <a:blip r:embed="rId3"/>
          <a:stretch>
            <a:fillRect/>
          </a:stretch>
        </p:blipFill>
        <p:spPr>
          <a:xfrm rot="737208" flipH="1">
            <a:off x="971929" y="4665605"/>
            <a:ext cx="919996" cy="919996"/>
          </a:xfrm>
          <a:prstGeom prst="rect">
            <a:avLst/>
          </a:prstGeom>
        </p:spPr>
      </p:pic>
      <p:pic>
        <p:nvPicPr>
          <p:cNvPr id="2" name="Picture 1"/>
          <p:cNvPicPr>
            <a:picLocks noChangeAspect="1"/>
          </p:cNvPicPr>
          <p:nvPr/>
        </p:nvPicPr>
        <p:blipFill>
          <a:blip r:embed="rId4"/>
          <a:stretch>
            <a:fillRect/>
          </a:stretch>
        </p:blipFill>
        <p:spPr>
          <a:xfrm>
            <a:off x="3143675" y="513454"/>
            <a:ext cx="5200339" cy="112176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left)">
                                      <p:cBhvr>
                                        <p:cTn id="4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453081" y="1755697"/>
            <a:ext cx="9054208" cy="4764927"/>
            <a:chOff x="1230343" y="1802589"/>
            <a:chExt cx="9054208" cy="4764927"/>
          </a:xfrm>
        </p:grpSpPr>
        <p:grpSp>
          <p:nvGrpSpPr>
            <p:cNvPr id="3" name="Group 2"/>
            <p:cNvGrpSpPr/>
            <p:nvPr/>
          </p:nvGrpSpPr>
          <p:grpSpPr>
            <a:xfrm>
              <a:off x="2516303" y="1802589"/>
              <a:ext cx="6644747" cy="4672852"/>
              <a:chOff x="2516303" y="1802589"/>
              <a:chExt cx="6644747" cy="4672852"/>
            </a:xfrm>
          </p:grpSpPr>
          <p:sp>
            <p:nvSpPr>
              <p:cNvPr id="682" name="Freeform: Shape 681"/>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p:cNvGrpSpPr/>
            <p:nvPr/>
          </p:nvGrpSpPr>
          <p:grpSpPr>
            <a:xfrm>
              <a:off x="1230343" y="2960294"/>
              <a:ext cx="2673104" cy="3607222"/>
              <a:chOff x="1230343" y="2960294"/>
              <a:chExt cx="2673104" cy="3607222"/>
            </a:xfrm>
          </p:grpSpPr>
          <p:sp>
            <p:nvSpPr>
              <p:cNvPr id="262" name="Freeform: Shape 261"/>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7925561" y="2756913"/>
              <a:ext cx="2358990" cy="3749758"/>
              <a:chOff x="7925561" y="2756913"/>
              <a:chExt cx="2358990" cy="3749758"/>
            </a:xfrm>
          </p:grpSpPr>
          <p:sp>
            <p:nvSpPr>
              <p:cNvPr id="6" name="Freeform: Shape 5"/>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09" name="Picture 708"/>
          <p:cNvPicPr>
            <a:picLocks noChangeAspect="1"/>
          </p:cNvPicPr>
          <p:nvPr/>
        </p:nvPicPr>
        <p:blipFill>
          <a:blip r:embed="rId2"/>
          <a:stretch>
            <a:fillRect/>
          </a:stretch>
        </p:blipFill>
        <p:spPr>
          <a:xfrm>
            <a:off x="4321507" y="2303018"/>
            <a:ext cx="4419983" cy="3279932"/>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340369" y="699388"/>
            <a:ext cx="5511262" cy="2944623"/>
          </a:xfrm>
          <a:prstGeom prst="rect">
            <a:avLst/>
          </a:prstGeom>
        </p:spPr>
      </p:pic>
      <p:grpSp>
        <p:nvGrpSpPr>
          <p:cNvPr id="329" name="Group 328"/>
          <p:cNvGrpSpPr/>
          <p:nvPr/>
        </p:nvGrpSpPr>
        <p:grpSpPr>
          <a:xfrm>
            <a:off x="2884679" y="4193313"/>
            <a:ext cx="6907999" cy="2664687"/>
            <a:chOff x="5119879" y="4287027"/>
            <a:chExt cx="6490424" cy="2503612"/>
          </a:xfrm>
        </p:grpSpPr>
        <p:grpSp>
          <p:nvGrpSpPr>
            <p:cNvPr id="330" name="Graphic 1068"/>
            <p:cNvGrpSpPr/>
            <p:nvPr/>
          </p:nvGrpSpPr>
          <p:grpSpPr>
            <a:xfrm>
              <a:off x="9359104" y="4373158"/>
              <a:ext cx="2251199" cy="2417481"/>
              <a:chOff x="8814612" y="1625020"/>
              <a:chExt cx="3381064" cy="3630802"/>
            </a:xfrm>
          </p:grpSpPr>
          <p:sp>
            <p:nvSpPr>
              <p:cNvPr id="814" name="Freeform: Shape 813"/>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5" name="Freeform: Shape 814"/>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reeform: Shape 815"/>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7" name="Freeform: Shape 816"/>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reeform: Shape 817"/>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Freeform: Shape 818"/>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reeform: Shape 819"/>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 name="Freeform: Shape 820"/>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reeform: Shape 821"/>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 name="Freeform: Shape 822"/>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4" name="Freeform: Shape 823"/>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reeform: Shape 824"/>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reeform: Shape 825"/>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reeform: Shape 826"/>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reeform: Shape 827"/>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reeform: Shape 828"/>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reeform: Shape 829"/>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reeform: Shape 830"/>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reeform: Shape 831"/>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3" name="Freeform: Shape 832"/>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4" name="Freeform: Shape 833"/>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reeform: Shape 834"/>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6" name="Freeform: Shape 835"/>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7" name="Freeform: Shape 836"/>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8" name="Freeform: Shape 837"/>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 name="Freeform: Shape 838"/>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reeform: Shape 839"/>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reeform: Shape 840"/>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reeform: Shape 841"/>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reeform: Shape 842"/>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reeform: Shape 843"/>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reeform: Shape 844"/>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reeform: Shape 845"/>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reeform: Shape 846"/>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reeform: Shape 847"/>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reeform: Shape 848"/>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reeform: Shape 849"/>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1" name="Freeform: Shape 850"/>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reeform: Shape 851"/>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reeform: Shape 852"/>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reeform: Shape 853"/>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reeform: Shape 854"/>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reeform: Shape 855"/>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reeform: Shape 856"/>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reeform: Shape 857"/>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9" name="Freeform: Shape 858"/>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 name="Freeform: Shape 859"/>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1" name="Freeform: Shape 860"/>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2" name="Freeform: Shape 861"/>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3" name="Freeform: Shape 862"/>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reeform: Shape 863"/>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reeform: Shape 864"/>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reeform: Shape 865"/>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reeform: Shape 866"/>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1" name="Graphic 1068"/>
            <p:cNvGrpSpPr/>
            <p:nvPr/>
          </p:nvGrpSpPr>
          <p:grpSpPr>
            <a:xfrm>
              <a:off x="5119879" y="4332869"/>
              <a:ext cx="1900796" cy="2432716"/>
              <a:chOff x="2916214" y="1602700"/>
              <a:chExt cx="2854795" cy="3653683"/>
            </a:xfrm>
          </p:grpSpPr>
          <p:sp>
            <p:nvSpPr>
              <p:cNvPr id="775" name="Freeform: Shape 774"/>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reeform: Shape 775"/>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reeform: Shape 776"/>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reeform: Shape 777"/>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reeform: Shape 778"/>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reeform: Shape 779"/>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reeform: Shape 780"/>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reeform: Shape 781"/>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reeform: Shape 782"/>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4" name="Freeform: Shape 783"/>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5" name="Freeform: Shape 784"/>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6" name="Freeform: Shape 785"/>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reeform: Shape 786"/>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 name="Freeform: Shape 787"/>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9" name="Freeform: Shape 788"/>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reeform: Shape 789"/>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1" name="Freeform: Shape 790"/>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2" name="Freeform: Shape 791"/>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reeform: Shape 792"/>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4" name="Freeform: Shape 793"/>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5" name="Freeform: Shape 794"/>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reeform: Shape 795"/>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7" name="Freeform: Shape 796"/>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 name="Freeform: Shape 797"/>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reeform: Shape 798"/>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0" name="Freeform: Shape 799"/>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 name="Freeform: Shape 800"/>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2" name="Freeform: Shape 801"/>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3" name="Freeform: Shape 802"/>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4" name="Freeform: Shape 803"/>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5" name="Freeform: Shape 804"/>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reeform: Shape 805"/>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7" name="Freeform: Shape 806"/>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 name="Freeform: Shape 807"/>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9" name="Freeform: Shape 808"/>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0" name="Freeform: Shape 809"/>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1" name="Freeform: Shape 810"/>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2" name="Freeform: Shape 811"/>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3" name="Freeform: Shape 812"/>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2" name="Graphic 1068"/>
            <p:cNvGrpSpPr/>
            <p:nvPr/>
          </p:nvGrpSpPr>
          <p:grpSpPr>
            <a:xfrm>
              <a:off x="8112780" y="4287027"/>
              <a:ext cx="1682027" cy="2430897"/>
              <a:chOff x="-399" y="1606051"/>
              <a:chExt cx="2526227" cy="3650951"/>
            </a:xfrm>
          </p:grpSpPr>
          <p:sp>
            <p:nvSpPr>
              <p:cNvPr id="711" name="Freeform: Shape 710"/>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reeform: Shape 711"/>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reeform: Shape 712"/>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reeform: Shape 713"/>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reeform: Shape 714"/>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reeform: Shape 715"/>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reeform: Shape 716"/>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reeform: Shape 717"/>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reeform: Shape 718"/>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reeform: Shape 719"/>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reeform: Shape 720"/>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2" name="Freeform: Shape 721"/>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3" name="Freeform: Shape 722"/>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4" name="Freeform: Shape 723"/>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reeform: Shape 724"/>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reeform: Shape 725"/>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reeform: Shape 726"/>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reeform: Shape 727"/>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reeform: Shape 728"/>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reeform: Shape 729"/>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reeform: Shape 730"/>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reeform: Shape 731"/>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reeform: Shape 732"/>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reeform: Shape 733"/>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reeform: Shape 734"/>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reeform: Shape 735"/>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reeform: Shape 736"/>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reeform: Shape 737"/>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reeform: Shape 738"/>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reeform: Shape 739"/>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reeform: Shape 740"/>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reeform: Shape 741"/>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reeform: Shape 742"/>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reeform: Shape 743"/>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reeform: Shape 744"/>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reeform: Shape 745"/>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 name="Freeform: Shape 746"/>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 name="Freeform: Shape 747"/>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 name="Freeform: Shape 748"/>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 name="Freeform: Shape 749"/>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 name="Freeform: Shape 750"/>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 name="Freeform: Shape 751"/>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 name="Freeform: Shape 752"/>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 name="Freeform: Shape 753"/>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 name="Freeform: Shape 754"/>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 name="Freeform: Shape 755"/>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 name="Freeform: Shape 756"/>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 name="Freeform: Shape 757"/>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 name="Freeform: Shape 758"/>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 name="Freeform: Shape 759"/>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reeform: Shape 760"/>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reeform: Shape 761"/>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reeform: Shape 762"/>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reeform: Shape 763"/>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reeform: Shape 764"/>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reeform: Shape 765"/>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reeform: Shape 766"/>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reeform: Shape 767"/>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reeform: Shape 768"/>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reeform: Shape 769"/>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reeform: Shape 770"/>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reeform: Shape 771"/>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Freeform: Shape 772"/>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Freeform: Shape 773"/>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3" name="Graphic 1068"/>
            <p:cNvGrpSpPr/>
            <p:nvPr/>
          </p:nvGrpSpPr>
          <p:grpSpPr>
            <a:xfrm>
              <a:off x="6653998" y="4348837"/>
              <a:ext cx="1678895" cy="2411490"/>
              <a:chOff x="6160880" y="1636652"/>
              <a:chExt cx="2521524" cy="3621804"/>
            </a:xfrm>
          </p:grpSpPr>
          <p:sp>
            <p:nvSpPr>
              <p:cNvPr id="334" name="Freeform: Shape 333"/>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reeform: Shape 709"/>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p:cTn id="7" dur="500" fill="hold"/>
                                        <p:tgtEl>
                                          <p:spTgt spid="329"/>
                                        </p:tgtEl>
                                        <p:attrNameLst>
                                          <p:attrName>ppt_w</p:attrName>
                                        </p:attrNameLst>
                                      </p:cBhvr>
                                      <p:tavLst>
                                        <p:tav tm="0">
                                          <p:val>
                                            <p:fltVal val="0"/>
                                          </p:val>
                                        </p:tav>
                                        <p:tav tm="100000">
                                          <p:val>
                                            <p:strVal val="#ppt_w"/>
                                          </p:val>
                                        </p:tav>
                                      </p:tavLst>
                                    </p:anim>
                                    <p:anim calcmode="lin" valueType="num">
                                      <p:cBhvr>
                                        <p:cTn id="8" dur="500" fill="hold"/>
                                        <p:tgtEl>
                                          <p:spTgt spid="329"/>
                                        </p:tgtEl>
                                        <p:attrNameLst>
                                          <p:attrName>ppt_h</p:attrName>
                                        </p:attrNameLst>
                                      </p:cBhvr>
                                      <p:tavLst>
                                        <p:tav tm="0">
                                          <p:val>
                                            <p:fltVal val="0"/>
                                          </p:val>
                                        </p:tav>
                                        <p:tav tm="100000">
                                          <p:val>
                                            <p:strVal val="#ppt_h"/>
                                          </p:val>
                                        </p:tav>
                                      </p:tavLst>
                                    </p:anim>
                                    <p:animEffect transition="in" filter="fade">
                                      <p:cBhvr>
                                        <p:cTn id="9"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p:cNvPicPr>
            <a:picLocks noChangeAspect="1"/>
          </p:cNvPicPr>
          <p:nvPr/>
        </p:nvPicPr>
        <p:blipFill>
          <a:blip r:embed="rId4"/>
          <a:stretch>
            <a:fillRect/>
          </a:stretch>
        </p:blipFill>
        <p:spPr>
          <a:xfrm>
            <a:off x="2380590" y="2426886"/>
            <a:ext cx="1099830" cy="2513897"/>
          </a:xfrm>
          <a:prstGeom prst="rect">
            <a:avLst/>
          </a:prstGeom>
        </p:spPr>
      </p:pic>
      <p:pic>
        <p:nvPicPr>
          <p:cNvPr id="7" name="Picture 6" descr="A picture containing drawing&#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7"/>
          <a:srcRect/>
          <a:stretch>
            <a:fillRect/>
          </a:stretch>
        </p:blipFill>
        <p:spPr>
          <a:xfrm>
            <a:off x="2948353" y="1555980"/>
            <a:ext cx="7320735" cy="4620414"/>
          </a:xfrm>
          <a:prstGeom prst="rect">
            <a:avLst/>
          </a:prstGeom>
        </p:spPr>
      </p:pic>
      <p:pic>
        <p:nvPicPr>
          <p:cNvPr id="2" name="Bus Sound Effects">
            <a:hlinkClick r:id="" action="ppaction://media"/>
          </p:cNvPr>
          <p:cNvPicPr>
            <a:picLocks noChangeAspect="1"/>
          </p:cNvPicPr>
          <p:nvPr>
            <a:audioFile r:link="rId8"/>
            <p:extLst>
              <p:ext uri="{DAA4B4D4-6D71-4841-9C94-3DE7FCFB9230}">
                <p14:media xmlns:p14="http://schemas.microsoft.com/office/powerpoint/2010/main" r:embed="rId9">
                  <p14:trim st="440.000000" end="15675.000000"/>
                </p14:media>
              </p:ext>
            </p:extLst>
          </p:nvPr>
        </p:nvPicPr>
        <p:blipFill>
          <a:blip r:embed="rId10"/>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0"/>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NÀO MÌNH CÙNG LÊN XE BUÝT</a:t>
            </a:r>
            <a:endPar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ectangle 25"/>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pic>
        <p:nvPicPr>
          <p:cNvPr id="133" name="Fail! (sound effect)">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10"/>
          <a:stretch>
            <a:fillRect/>
          </a:stretch>
        </p:blipFill>
        <p:spPr>
          <a:xfrm>
            <a:off x="12413928" y="5407754"/>
            <a:ext cx="609600" cy="609600"/>
          </a:xfrm>
          <a:prstGeom prst="rect">
            <a:avLst/>
          </a:prstGeom>
        </p:spPr>
      </p:pic>
      <p:pic>
        <p:nvPicPr>
          <p:cNvPr id="12" name="Bike_Rides">
            <a:hlinkClick r:id="" action="ppaction://media"/>
          </p:cNvPr>
          <p:cNvPicPr>
            <a:picLocks noChangeAspect="1"/>
          </p:cNvPicPr>
          <p:nvPr>
            <a:audioFile r:link="rId16"/>
            <p:extLst>
              <p:ext uri="{DAA4B4D4-6D71-4841-9C94-3DE7FCFB9230}">
                <p14:media xmlns:p14="http://schemas.microsoft.com/office/powerpoint/2010/main" r:embed="rId17"/>
              </p:ext>
            </p:extLst>
          </p:nvPr>
        </p:nvPicPr>
        <p:blipFill>
          <a:blip r:embed="rId10"/>
          <a:stretch>
            <a:fillRect/>
          </a:stretch>
        </p:blipFill>
        <p:spPr>
          <a:xfrm>
            <a:off x="12413928" y="3028902"/>
            <a:ext cx="609600" cy="609600"/>
          </a:xfrm>
          <a:prstGeom prst="rect">
            <a:avLst/>
          </a:prstGeom>
        </p:spPr>
      </p:pic>
      <p:sp>
        <p:nvSpPr>
          <p:cNvPr id="13" name="Rectangle 12"/>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panose="020B0604020202020204"/>
                <a:ea typeface="+mn-ea"/>
                <a:cs typeface="Arial" panose="020B0604020202020204"/>
                <a:sym typeface="Arial" panose="020B0604020202020204"/>
              </a:rPr>
              <a:t>PLAY</a:t>
            </a:r>
            <a:endPar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panose="020B0604020202020204"/>
              <a:ea typeface="+mn-ea"/>
              <a:cs typeface="Arial" panose="020B0604020202020204"/>
              <a:sym typeface="Arial" panose="020B0604020202020204"/>
            </a:endParaRPr>
          </a:p>
        </p:txBody>
      </p:sp>
      <p:sp>
        <p:nvSpPr>
          <p:cNvPr id="15" name="Rectangle 14"/>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8"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19"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133"/>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2"/>
          <a:stretch>
            <a:fillRect/>
          </a:stretch>
        </p:blipFill>
        <p:spPr>
          <a:xfrm>
            <a:off x="2910742" y="2100263"/>
            <a:ext cx="1099830" cy="2513897"/>
          </a:xfrm>
          <a:prstGeom prst="rect">
            <a:avLst/>
          </a:prstGeom>
        </p:spPr>
      </p:pic>
      <p:pic>
        <p:nvPicPr>
          <p:cNvPr id="132" name="Picture 131"/>
          <p:cNvPicPr>
            <a:picLocks noChangeAspect="1"/>
          </p:cNvPicPr>
          <p:nvPr/>
        </p:nvPicPr>
        <p:blipFill>
          <a:blip r:embed="rId3"/>
          <a:stretch>
            <a:fillRect/>
          </a:stretch>
        </p:blipFill>
        <p:spPr>
          <a:xfrm>
            <a:off x="2916837" y="2100263"/>
            <a:ext cx="1093545" cy="2513897"/>
          </a:xfrm>
          <a:prstGeom prst="rect">
            <a:avLst/>
          </a:prstGeom>
        </p:spPr>
      </p:pic>
      <p:pic>
        <p:nvPicPr>
          <p:cNvPr id="7" name="Picture 6" descr="A picture containing drawing&#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6"/>
          <a:srcRect/>
          <a:stretch>
            <a:fillRect/>
          </a:stretch>
        </p:blipFill>
        <p:spPr>
          <a:xfrm>
            <a:off x="2781300" y="1688800"/>
            <a:ext cx="7320735" cy="4620414"/>
          </a:xfrm>
          <a:prstGeom prst="rect">
            <a:avLst/>
          </a:prstGeom>
        </p:spPr>
      </p:pic>
      <p:pic>
        <p:nvPicPr>
          <p:cNvPr id="2" name="Bus Sound Effects">
            <a:hlinkClick r:id="" action="ppaction://media"/>
          </p:cNvPr>
          <p:cNvPicPr>
            <a:picLocks noChangeAspect="1"/>
          </p:cNvPicPr>
          <p:nvPr>
            <a:audioFile r:link="rId7"/>
            <p:extLst>
              <p:ext uri="{DAA4B4D4-6D71-4841-9C94-3DE7FCFB9230}">
                <p14:media xmlns:p14="http://schemas.microsoft.com/office/powerpoint/2010/main" r:embed="rId8">
                  <p14:trim st="440.000000" end="15675.000000"/>
                </p14:media>
              </p:ext>
            </p:extLst>
          </p:nvPr>
        </p:nvPicPr>
        <p:blipFill>
          <a:blip r:embed="rId9"/>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9"/>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1361661" y="395641"/>
            <a:ext cx="10018643" cy="1173546"/>
          </a:xfrm>
          <a:prstGeom prst="wedgeRectCallout">
            <a:avLst>
              <a:gd name="adj1" fmla="val -6898"/>
              <a:gd name="adj2" fmla="val 84040"/>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Tìm</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số</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thích</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hợp</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a:t>
            </a:r>
            <a:endPar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endParaRPr kumimoji="0" lang="en-US" sz="2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ectangle 25"/>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án:0</a:t>
            </a:r>
            <a:endPar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dirty="0">
                <a:ln>
                  <a:noFill/>
                </a:ln>
                <a:solidFill>
                  <a:srgbClr val="FF0000"/>
                </a:solidFill>
                <a:effectLst/>
                <a:uLnTx/>
                <a:uFillTx/>
                <a:latin typeface="Arial" panose="020B0604020202020204"/>
                <a:ea typeface="+mn-ea"/>
                <a:cs typeface="+mn-cs"/>
                <a:sym typeface="Arial" panose="020B0604020202020204"/>
              </a:rPr>
              <a:t>WRONG</a:t>
            </a:r>
            <a:endParaRPr kumimoji="0" lang="en-US" sz="1400" b="1"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endParaRPr>
          </a:p>
        </p:txBody>
      </p:sp>
      <p:sp>
        <p:nvSpPr>
          <p:cNvPr id="27" name="Arrow: Pentagon 26"/>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dirty="0">
                <a:ln>
                  <a:noFill/>
                </a:ln>
                <a:solidFill>
                  <a:srgbClr val="FF0000"/>
                </a:solidFill>
                <a:effectLst/>
                <a:uLnTx/>
                <a:uFillTx/>
                <a:latin typeface="Arial" panose="020B0604020202020204"/>
                <a:ea typeface="+mn-ea"/>
                <a:cs typeface="+mn-cs"/>
                <a:sym typeface="Arial" panose="020B0604020202020204"/>
              </a:rPr>
              <a:t>RIGHT</a:t>
            </a:r>
            <a:endParaRPr kumimoji="0" lang="en-US" sz="1400" b="1"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endParaRPr>
          </a:p>
        </p:txBody>
      </p:sp>
      <p:pic>
        <p:nvPicPr>
          <p:cNvPr id="133" name="Fail! (sound effect)">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9"/>
          <a:stretch>
            <a:fillRect/>
          </a:stretch>
        </p:blipFill>
        <p:spPr>
          <a:xfrm>
            <a:off x="12413928" y="5407754"/>
            <a:ext cx="609600" cy="609600"/>
          </a:xfrm>
          <a:prstGeom prst="rect">
            <a:avLst/>
          </a:prstGeom>
        </p:spPr>
      </p:pic>
      <p:grpSp>
        <p:nvGrpSpPr>
          <p:cNvPr id="15" name="Group 14"/>
          <p:cNvGrpSpPr/>
          <p:nvPr/>
        </p:nvGrpSpPr>
        <p:grpSpPr>
          <a:xfrm>
            <a:off x="4875972" y="950016"/>
            <a:ext cx="4667250" cy="646331"/>
            <a:chOff x="1238250" y="1466850"/>
            <a:chExt cx="4667250" cy="646331"/>
          </a:xfrm>
        </p:grpSpPr>
        <p:sp>
          <p:nvSpPr>
            <p:cNvPr id="16" name="TextBox 15"/>
            <p:cNvSpPr txBox="1"/>
            <p:nvPr/>
          </p:nvSpPr>
          <p:spPr>
            <a:xfrm>
              <a:off x="1238250" y="1466850"/>
              <a:ext cx="466725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42 381  &gt; 42 38</a:t>
              </a:r>
              <a:endParaRPr lang="en-US" sz="36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p:cNvSpPr/>
            <p:nvPr/>
          </p:nvSpPr>
          <p:spPr>
            <a:xfrm>
              <a:off x="4552950" y="1533525"/>
              <a:ext cx="533400" cy="51435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5" name="CLICK.WAV"/>
                                        </p:tgtEl>
                                      </p:cMediaNode>
                                    </p:audio>
                                  </p:subTnLst>
                                </p:cTn>
                              </p:par>
                              <p:par>
                                <p:cTn id="20" presetID="16" presetClass="entr" presetSubtype="21" fill="hold" nodeType="withEffect">
                                  <p:stCondLst>
                                    <p:cond delay="500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3"/>
                </p:tgtEl>
              </p:cMediaNode>
            </p:audio>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16" name="APPLAUSE.WAV"/>
                                        </p:tgtEl>
                                      </p:cMediaNode>
                                    </p:audio>
                                  </p:subTnLst>
                                </p:cTn>
                              </p:par>
                              <p:par>
                                <p:cTn id="36" presetID="1" presetClass="exit"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par>
                          <p:cTn id="71" fill="hold">
                            <p:stCondLst>
                              <p:cond delay="1000"/>
                            </p:stCondLst>
                            <p:childTnLst>
                              <p:par>
                                <p:cTn id="72" presetID="2" presetClass="exit" presetSubtype="8" fill="hold" nodeType="afterEffect">
                                  <p:stCondLst>
                                    <p:cond delay="0"/>
                                  </p:stCondLst>
                                  <p:childTnLst>
                                    <p:anim calcmode="lin" valueType="num">
                                      <p:cBhvr additive="base">
                                        <p:cTn id="73" dur="5000"/>
                                        <p:tgtEl>
                                          <p:spTgt spid="79"/>
                                        </p:tgtEl>
                                        <p:attrNameLst>
                                          <p:attrName>ppt_x</p:attrName>
                                        </p:attrNameLst>
                                      </p:cBhvr>
                                      <p:tavLst>
                                        <p:tav tm="0">
                                          <p:val>
                                            <p:strVal val="ppt_x"/>
                                          </p:val>
                                        </p:tav>
                                        <p:tav tm="100000">
                                          <p:val>
                                            <p:strVal val="0-ppt_w/2"/>
                                          </p:val>
                                        </p:tav>
                                      </p:tavLst>
                                    </p:anim>
                                    <p:anim calcmode="lin" valueType="num">
                                      <p:cBhvr additive="base">
                                        <p:cTn id="74" dur="5000"/>
                                        <p:tgtEl>
                                          <p:spTgt spid="79"/>
                                        </p:tgtEl>
                                        <p:attrNameLst>
                                          <p:attrName>ppt_y</p:attrName>
                                        </p:attrNameLst>
                                      </p:cBhvr>
                                      <p:tavLst>
                                        <p:tav tm="0">
                                          <p:val>
                                            <p:strVal val="ppt_y"/>
                                          </p:val>
                                        </p:tav>
                                        <p:tav tm="100000">
                                          <p:val>
                                            <p:strVal val="ppt_y"/>
                                          </p:val>
                                        </p:tav>
                                      </p:tavLst>
                                    </p:anim>
                                    <p:set>
                                      <p:cBhvr>
                                        <p:cTn id="75" dur="1" fill="hold">
                                          <p:stCondLst>
                                            <p:cond delay="4999"/>
                                          </p:stCondLst>
                                        </p:cTn>
                                        <p:tgtEl>
                                          <p:spTgt spid="79"/>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10140" fill="hold"/>
                                        <p:tgtEl>
                                          <p:spTgt spid="2"/>
                                        </p:tgtEl>
                                      </p:cBhvr>
                                    </p:cmd>
                                  </p:childTnLst>
                                </p:cTn>
                              </p:par>
                            </p:childTnLst>
                          </p:cTn>
                        </p:par>
                      </p:childTnLst>
                    </p:cTn>
                  </p:par>
                </p:childTnLst>
              </p:cTn>
              <p:nextCondLst>
                <p:cond evt="onClick" delay="0">
                  <p:tgtEl>
                    <p:spTgt spid="14"/>
                  </p:tgtEl>
                </p:cond>
              </p:nextCondLst>
            </p:seq>
            <p:audio>
              <p:cMediaNode vol="80000">
                <p:cTn id="78"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903874" y="2092216"/>
            <a:ext cx="1069366" cy="2491138"/>
          </a:xfrm>
          <a:prstGeom prst="rect">
            <a:avLst/>
          </a:prstGeom>
        </p:spPr>
      </p:pic>
      <p:pic>
        <p:nvPicPr>
          <p:cNvPr id="132" name="Picture 1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903874" y="2092216"/>
            <a:ext cx="1063289" cy="2491138"/>
          </a:xfrm>
          <a:prstGeom prst="rect">
            <a:avLst/>
          </a:prstGeom>
        </p:spPr>
      </p:pic>
      <p:pic>
        <p:nvPicPr>
          <p:cNvPr id="7" name="Picture 6" descr="A picture containing drawing&#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6"/>
          <a:srcRect/>
          <a:stretch>
            <a:fillRect/>
          </a:stretch>
        </p:blipFill>
        <p:spPr>
          <a:xfrm>
            <a:off x="2781300" y="1688800"/>
            <a:ext cx="7320735" cy="4620414"/>
          </a:xfrm>
          <a:prstGeom prst="rect">
            <a:avLst/>
          </a:prstGeom>
        </p:spPr>
      </p:pic>
      <p:pic>
        <p:nvPicPr>
          <p:cNvPr id="2" name="Bus Sound Effects">
            <a:hlinkClick r:id="" action="ppaction://media"/>
          </p:cNvPr>
          <p:cNvPicPr>
            <a:picLocks noChangeAspect="1"/>
          </p:cNvPicPr>
          <p:nvPr>
            <a:audioFile r:link="rId7"/>
            <p:extLst>
              <p:ext uri="{DAA4B4D4-6D71-4841-9C94-3DE7FCFB9230}">
                <p14:media xmlns:p14="http://schemas.microsoft.com/office/powerpoint/2010/main" r:embed="rId8">
                  <p14:trim st="440.000000" end="15675.000000"/>
                </p14:media>
              </p:ext>
            </p:extLst>
          </p:nvPr>
        </p:nvPicPr>
        <p:blipFill>
          <a:blip r:embed="rId9"/>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9"/>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4191001" y="252883"/>
            <a:ext cx="6715124"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Trong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56 746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thì</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5 ở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hàng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nào</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ectangle 25"/>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hàng</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chục</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a:ln>
                  <a:noFill/>
                </a:ln>
                <a:solidFill>
                  <a:srgbClr val="FF0000"/>
                </a:solidFill>
                <a:effectLst/>
                <a:uLnTx/>
                <a:uFillTx/>
                <a:latin typeface="Arial" panose="020B0604020202020204"/>
                <a:ea typeface="+mn-ea"/>
                <a:cs typeface="+mn-cs"/>
                <a:sym typeface="Arial" panose="020B0604020202020204"/>
              </a:rPr>
              <a:t>WRONG</a:t>
            </a:r>
            <a:r>
              <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rPr>
              <a:t>/SAI</a:t>
            </a:r>
            <a:endPar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endParaRPr>
          </a:p>
        </p:txBody>
      </p:sp>
      <p:sp>
        <p:nvSpPr>
          <p:cNvPr id="27" name="Arrow: Pentagon 26"/>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a:ln>
                  <a:noFill/>
                </a:ln>
                <a:solidFill>
                  <a:srgbClr val="FF0000"/>
                </a:solidFill>
                <a:effectLst/>
                <a:uLnTx/>
                <a:uFillTx/>
                <a:latin typeface="Arial" panose="020B0604020202020204"/>
                <a:ea typeface="+mn-ea"/>
                <a:cs typeface="+mn-cs"/>
                <a:sym typeface="Arial" panose="020B0604020202020204"/>
              </a:rPr>
              <a:t>RIGHT</a:t>
            </a:r>
            <a:r>
              <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rPr>
              <a:t>/ĐÚNG</a:t>
            </a:r>
            <a:endPar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endParaRPr>
          </a:p>
        </p:txBody>
      </p:sp>
      <p:pic>
        <p:nvPicPr>
          <p:cNvPr id="4" name="Fail! (sound effect)">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9"/>
          <a:stretch>
            <a:fillRect/>
          </a:stretch>
        </p:blipFill>
        <p:spPr>
          <a:xfrm>
            <a:off x="12413928" y="553940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5"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7"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925566" y="2158083"/>
            <a:ext cx="1055883" cy="2384633"/>
          </a:xfrm>
          <a:prstGeom prst="rect">
            <a:avLst/>
          </a:prstGeom>
        </p:spPr>
      </p:pic>
      <p:pic>
        <p:nvPicPr>
          <p:cNvPr id="132" name="Picture 1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925567" y="2144550"/>
            <a:ext cx="1053290" cy="2398166"/>
          </a:xfrm>
          <a:prstGeom prst="rect">
            <a:avLst/>
          </a:prstGeom>
        </p:spPr>
      </p:pic>
      <p:pic>
        <p:nvPicPr>
          <p:cNvPr id="7" name="Picture 6" descr="A picture containing drawing&#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6"/>
          <a:srcRect/>
          <a:stretch>
            <a:fillRect/>
          </a:stretch>
        </p:blipFill>
        <p:spPr>
          <a:xfrm>
            <a:off x="2781300" y="1688800"/>
            <a:ext cx="7320735" cy="4620414"/>
          </a:xfrm>
          <a:prstGeom prst="rect">
            <a:avLst/>
          </a:prstGeom>
        </p:spPr>
      </p:pic>
      <p:pic>
        <p:nvPicPr>
          <p:cNvPr id="2" name="Bus Sound Effects">
            <a:hlinkClick r:id="" action="ppaction://media"/>
          </p:cNvPr>
          <p:cNvPicPr>
            <a:picLocks noChangeAspect="1"/>
          </p:cNvPicPr>
          <p:nvPr>
            <a:audioFile r:link="rId7"/>
            <p:extLst>
              <p:ext uri="{DAA4B4D4-6D71-4841-9C94-3DE7FCFB9230}">
                <p14:media xmlns:p14="http://schemas.microsoft.com/office/powerpoint/2010/main" r:embed="rId8">
                  <p14:trim st="440.000000" end="15675.000000"/>
                </p14:media>
              </p:ext>
            </p:extLst>
          </p:nvPr>
        </p:nvPicPr>
        <p:blipFill>
          <a:blip r:embed="rId9"/>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9"/>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4631771" y="446583"/>
            <a:ext cx="6398179"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rPr>
              <a:t>Trong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rPr>
              <a:t> 48 923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rPr>
              <a:t>thì</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rPr>
              <a:t> 8 ở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rPr>
              <a:t>hàng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rPr>
              <a:t>nào</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rPr>
              <a:t>?</a:t>
            </a:r>
            <a:endPar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ectangle 25"/>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Đáp</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án</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hàng</a:t>
            </a:r>
            <a:r>
              <a:rPr kumimoji="0" lang="en-US" sz="4000" b="1" i="0" u="none" strike="noStrike" kern="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4000" b="1" i="0" u="none" strike="noStrike" kern="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a:ln>
                  <a:noFill/>
                </a:ln>
                <a:solidFill>
                  <a:srgbClr val="FF0000"/>
                </a:solidFill>
                <a:effectLst/>
                <a:uLnTx/>
                <a:uFillTx/>
                <a:latin typeface="Arial" panose="020B0604020202020204"/>
                <a:ea typeface="+mn-ea"/>
                <a:cs typeface="+mn-cs"/>
                <a:sym typeface="Arial" panose="020B0604020202020204"/>
              </a:rPr>
              <a:t>WRONG</a:t>
            </a:r>
            <a:r>
              <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rPr>
              <a:t>/SAI</a:t>
            </a:r>
            <a:endPar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endParaRPr>
          </a:p>
        </p:txBody>
      </p:sp>
      <p:sp>
        <p:nvSpPr>
          <p:cNvPr id="27" name="Arrow: Pentagon 26"/>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a:ln>
                  <a:noFill/>
                </a:ln>
                <a:solidFill>
                  <a:srgbClr val="FF0000"/>
                </a:solidFill>
                <a:effectLst/>
                <a:uLnTx/>
                <a:uFillTx/>
                <a:latin typeface="Arial" panose="020B0604020202020204"/>
                <a:ea typeface="+mn-ea"/>
                <a:cs typeface="+mn-cs"/>
                <a:sym typeface="Arial" panose="020B0604020202020204"/>
              </a:rPr>
              <a:t>RIGHT</a:t>
            </a:r>
            <a:r>
              <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rPr>
              <a:t>/ĐÚNG</a:t>
            </a:r>
            <a:endPar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endParaRPr>
          </a:p>
        </p:txBody>
      </p:sp>
      <p:pic>
        <p:nvPicPr>
          <p:cNvPr id="4" name="Fail! (sound effect)">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9"/>
          <a:stretch>
            <a:fillRect/>
          </a:stretch>
        </p:blipFill>
        <p:spPr>
          <a:xfrm>
            <a:off x="12413928" y="553940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5"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7"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p:cNvGrpSpPr/>
          <p:nvPr/>
        </p:nvGrpSpPr>
        <p:grpSpPr>
          <a:xfrm>
            <a:off x="1453081" y="1755697"/>
            <a:ext cx="9054208" cy="4764927"/>
            <a:chOff x="1230343" y="1802589"/>
            <a:chExt cx="9054208" cy="4764927"/>
          </a:xfrm>
        </p:grpSpPr>
        <p:grpSp>
          <p:nvGrpSpPr>
            <p:cNvPr id="713" name="Group 712"/>
            <p:cNvGrpSpPr/>
            <p:nvPr/>
          </p:nvGrpSpPr>
          <p:grpSpPr>
            <a:xfrm>
              <a:off x="2516303" y="1802589"/>
              <a:ext cx="6644747" cy="4672852"/>
              <a:chOff x="2516303" y="1802589"/>
              <a:chExt cx="6644747" cy="4672852"/>
            </a:xfrm>
          </p:grpSpPr>
          <p:sp>
            <p:nvSpPr>
              <p:cNvPr id="8" name="Freeform: Shape 7"/>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p:cNvGrpSpPr/>
            <p:nvPr/>
          </p:nvGrpSpPr>
          <p:grpSpPr>
            <a:xfrm>
              <a:off x="1230343" y="2960294"/>
              <a:ext cx="2673104" cy="3607222"/>
              <a:chOff x="1230343" y="2960294"/>
              <a:chExt cx="2673104" cy="3607222"/>
            </a:xfrm>
          </p:grpSpPr>
          <p:sp>
            <p:nvSpPr>
              <p:cNvPr id="6" name="Freeform: Shape 5"/>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p:cNvGrpSpPr/>
            <p:nvPr/>
          </p:nvGrpSpPr>
          <p:grpSpPr>
            <a:xfrm>
              <a:off x="7925561" y="2756913"/>
              <a:ext cx="2358990" cy="3749758"/>
              <a:chOff x="7925561" y="2756913"/>
              <a:chExt cx="2358990" cy="3749758"/>
            </a:xfrm>
          </p:grpSpPr>
          <p:sp>
            <p:nvSpPr>
              <p:cNvPr id="13" name="Freeform: Shape 12"/>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p:cNvPicPr>
            <a:picLocks noChangeAspect="1"/>
          </p:cNvPicPr>
          <p:nvPr/>
        </p:nvPicPr>
        <p:blipFill>
          <a:blip r:embed="rId1"/>
          <a:stretch>
            <a:fillRect/>
          </a:stretch>
        </p:blipFill>
        <p:spPr>
          <a:xfrm>
            <a:off x="3841045" y="2639446"/>
            <a:ext cx="4548010"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1"/>
          <a:stretch>
            <a:fillRect/>
          </a:stretch>
        </p:blipFill>
        <p:spPr>
          <a:xfrm>
            <a:off x="2434221" y="2233611"/>
            <a:ext cx="7128879" cy="2576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Rounded Rectangular Callout 2"/>
          <p:cNvSpPr/>
          <p:nvPr/>
        </p:nvSpPr>
        <p:spPr>
          <a:xfrm>
            <a:off x="2164080" y="523875"/>
            <a:ext cx="3493770" cy="1310640"/>
          </a:xfrm>
          <a:prstGeom prst="wedgeRoundRectCallout">
            <a:avLst>
              <a:gd name="adj1" fmla="val 1128"/>
              <a:gd name="adj2" fmla="val 77206"/>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phi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khoảng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12 000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đấy</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ạ.</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ounded Rectangular Callout 2"/>
          <p:cNvSpPr/>
          <p:nvPr/>
        </p:nvSpPr>
        <p:spPr>
          <a:xfrm>
            <a:off x="5916930" y="485775"/>
            <a:ext cx="4198620" cy="1310640"/>
          </a:xfrm>
          <a:prstGeom prst="wedgeRoundRectCallout">
            <a:avLst>
              <a:gd name="adj1" fmla="val -44946"/>
              <a:gd name="adj2" fmla="val 84473"/>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giáo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tròn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dễ</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nhớ</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11 678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p:cNvSpPr/>
          <p:nvPr/>
        </p:nvSpPr>
        <p:spPr>
          <a:xfrm>
            <a:off x="1085851" y="752475"/>
            <a:ext cx="3848100"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trăm</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1"/>
          <a:stretch>
            <a:fillRect/>
          </a:stretch>
        </p:blipFill>
        <p:spPr>
          <a:xfrm>
            <a:off x="457200" y="2633662"/>
            <a:ext cx="1619250" cy="1247775"/>
          </a:xfrm>
          <a:prstGeom prst="ellipse">
            <a:avLst/>
          </a:prstGeom>
          <a:ln>
            <a:noFill/>
          </a:ln>
          <a:effectLst>
            <a:softEdge rad="112500"/>
          </a:effectLst>
        </p:spPr>
      </p:pic>
      <p:sp>
        <p:nvSpPr>
          <p:cNvPr id="4" name="Rectangle 3"/>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43525" y="838200"/>
            <a:ext cx="1847850" cy="584775"/>
          </a:xfrm>
          <a:prstGeom prst="rect">
            <a:avLst/>
          </a:prstGeom>
          <a:noFill/>
        </p:spPr>
        <p:txBody>
          <a:bodyPr wrap="square" rtlCol="0">
            <a:spAutoFit/>
          </a:bodyPr>
          <a:lstStyle/>
          <a:p>
            <a:r>
              <a:rPr lang="en-US" sz="3200" b="1" dirty="0"/>
              <a:t>11 678</a:t>
            </a:r>
            <a:endParaRPr lang="en-US" sz="3200" b="1" dirty="0"/>
          </a:p>
        </p:txBody>
      </p:sp>
      <p:cxnSp>
        <p:nvCxnSpPr>
          <p:cNvPr id="7" name="Straight Arrow Connector 6"/>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896100" y="581025"/>
            <a:ext cx="1847850" cy="584775"/>
          </a:xfrm>
          <a:prstGeom prst="rect">
            <a:avLst/>
          </a:prstGeom>
          <a:noFill/>
        </p:spPr>
        <p:txBody>
          <a:bodyPr wrap="square" rtlCol="0">
            <a:spAutoFit/>
          </a:bodyPr>
          <a:lstStyle/>
          <a:p>
            <a:r>
              <a:rPr lang="en-US" sz="3200" b="1" dirty="0" err="1"/>
              <a:t>vì</a:t>
            </a:r>
            <a:r>
              <a:rPr lang="en-US" sz="3200" b="1" dirty="0"/>
              <a:t> 6 &gt; 5</a:t>
            </a:r>
            <a:endParaRPr lang="en-US" sz="3200" b="1" dirty="0"/>
          </a:p>
        </p:txBody>
      </p:sp>
      <p:sp>
        <p:nvSpPr>
          <p:cNvPr id="54" name="TextBox 53"/>
          <p:cNvSpPr txBox="1"/>
          <p:nvPr/>
        </p:nvSpPr>
        <p:spPr>
          <a:xfrm>
            <a:off x="6734175" y="1104900"/>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56" name="TextBox 55"/>
          <p:cNvSpPr txBox="1"/>
          <p:nvPr/>
        </p:nvSpPr>
        <p:spPr>
          <a:xfrm>
            <a:off x="9239250" y="885825"/>
            <a:ext cx="1847850" cy="584775"/>
          </a:xfrm>
          <a:prstGeom prst="rect">
            <a:avLst/>
          </a:prstGeom>
          <a:noFill/>
        </p:spPr>
        <p:txBody>
          <a:bodyPr wrap="square" rtlCol="0">
            <a:spAutoFit/>
          </a:bodyPr>
          <a:lstStyle/>
          <a:p>
            <a:r>
              <a:rPr lang="en-US" sz="3200" b="1" dirty="0"/>
              <a:t>12 000</a:t>
            </a:r>
            <a:endParaRPr lang="en-US" sz="3200" b="1" dirty="0"/>
          </a:p>
        </p:txBody>
      </p:sp>
      <p:sp>
        <p:nvSpPr>
          <p:cNvPr id="57" name="TextBox 56"/>
          <p:cNvSpPr txBox="1"/>
          <p:nvPr/>
        </p:nvSpPr>
        <p:spPr>
          <a:xfrm>
            <a:off x="5372100" y="1914525"/>
            <a:ext cx="1847850" cy="584775"/>
          </a:xfrm>
          <a:prstGeom prst="rect">
            <a:avLst/>
          </a:prstGeom>
          <a:noFill/>
        </p:spPr>
        <p:txBody>
          <a:bodyPr wrap="square" rtlCol="0">
            <a:spAutoFit/>
          </a:bodyPr>
          <a:lstStyle/>
          <a:p>
            <a:r>
              <a:rPr lang="en-US" sz="3200" b="1" dirty="0"/>
              <a:t>11 204</a:t>
            </a:r>
            <a:endParaRPr lang="en-US" sz="3200" b="1" dirty="0"/>
          </a:p>
        </p:txBody>
      </p:sp>
      <p:cxnSp>
        <p:nvCxnSpPr>
          <p:cNvPr id="58" name="Straight Arrow Connector 57"/>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924675" y="1657350"/>
            <a:ext cx="1847850" cy="584775"/>
          </a:xfrm>
          <a:prstGeom prst="rect">
            <a:avLst/>
          </a:prstGeom>
          <a:noFill/>
        </p:spPr>
        <p:txBody>
          <a:bodyPr wrap="square" rtlCol="0">
            <a:spAutoFit/>
          </a:bodyPr>
          <a:lstStyle/>
          <a:p>
            <a:r>
              <a:rPr lang="en-US" sz="3200" b="1" dirty="0" err="1"/>
              <a:t>vì</a:t>
            </a:r>
            <a:r>
              <a:rPr lang="en-US" sz="3200" b="1" dirty="0"/>
              <a:t> 2 &lt; 5</a:t>
            </a:r>
            <a:endParaRPr lang="en-US" sz="3200" b="1" dirty="0"/>
          </a:p>
        </p:txBody>
      </p:sp>
      <p:sp>
        <p:nvSpPr>
          <p:cNvPr id="60" name="TextBox 59"/>
          <p:cNvSpPr txBox="1"/>
          <p:nvPr/>
        </p:nvSpPr>
        <p:spPr>
          <a:xfrm>
            <a:off x="6543674" y="2181225"/>
            <a:ext cx="2962275"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xuống</a:t>
            </a:r>
            <a:endParaRPr lang="en-US" sz="3200" b="1" dirty="0"/>
          </a:p>
        </p:txBody>
      </p:sp>
      <p:sp>
        <p:nvSpPr>
          <p:cNvPr id="61" name="TextBox 60"/>
          <p:cNvSpPr txBox="1"/>
          <p:nvPr/>
        </p:nvSpPr>
        <p:spPr>
          <a:xfrm>
            <a:off x="9267825" y="1962150"/>
            <a:ext cx="1847850" cy="584775"/>
          </a:xfrm>
          <a:prstGeom prst="rect">
            <a:avLst/>
          </a:prstGeom>
          <a:noFill/>
        </p:spPr>
        <p:txBody>
          <a:bodyPr wrap="square" rtlCol="0">
            <a:spAutoFit/>
          </a:bodyPr>
          <a:lstStyle/>
          <a:p>
            <a:r>
              <a:rPr lang="en-US" sz="3200" b="1" dirty="0"/>
              <a:t>11 000</a:t>
            </a:r>
            <a:endParaRPr lang="en-US" sz="3200" b="1" dirty="0"/>
          </a:p>
        </p:txBody>
      </p:sp>
      <p:sp>
        <p:nvSpPr>
          <p:cNvPr id="62" name="TextBox 61"/>
          <p:cNvSpPr txBox="1"/>
          <p:nvPr/>
        </p:nvSpPr>
        <p:spPr>
          <a:xfrm>
            <a:off x="5400675" y="3057525"/>
            <a:ext cx="1847850" cy="584775"/>
          </a:xfrm>
          <a:prstGeom prst="rect">
            <a:avLst/>
          </a:prstGeom>
          <a:noFill/>
        </p:spPr>
        <p:txBody>
          <a:bodyPr wrap="square" rtlCol="0">
            <a:spAutoFit/>
          </a:bodyPr>
          <a:lstStyle/>
          <a:p>
            <a:r>
              <a:rPr lang="en-US" sz="3200" b="1" dirty="0"/>
              <a:t>11 515</a:t>
            </a:r>
            <a:endParaRPr lang="en-US" sz="3200" b="1" dirty="0"/>
          </a:p>
        </p:txBody>
      </p:sp>
      <p:cxnSp>
        <p:nvCxnSpPr>
          <p:cNvPr id="63" name="Straight Arrow Connector 62"/>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953250" y="2800350"/>
            <a:ext cx="1847850" cy="584775"/>
          </a:xfrm>
          <a:prstGeom prst="rect">
            <a:avLst/>
          </a:prstGeom>
          <a:noFill/>
        </p:spPr>
        <p:txBody>
          <a:bodyPr wrap="square" rtlCol="0">
            <a:spAutoFit/>
          </a:bodyPr>
          <a:lstStyle/>
          <a:p>
            <a:r>
              <a:rPr lang="en-US" sz="3200" b="1" dirty="0" err="1"/>
              <a:t>vì</a:t>
            </a:r>
            <a:r>
              <a:rPr lang="en-US" sz="3200" b="1" dirty="0"/>
              <a:t> 5 = 5</a:t>
            </a:r>
            <a:endParaRPr lang="en-US" sz="3200" b="1" dirty="0"/>
          </a:p>
        </p:txBody>
      </p:sp>
      <p:sp>
        <p:nvSpPr>
          <p:cNvPr id="65" name="TextBox 64"/>
          <p:cNvSpPr txBox="1"/>
          <p:nvPr/>
        </p:nvSpPr>
        <p:spPr>
          <a:xfrm>
            <a:off x="6791325" y="3324225"/>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66" name="TextBox 65"/>
          <p:cNvSpPr txBox="1"/>
          <p:nvPr/>
        </p:nvSpPr>
        <p:spPr>
          <a:xfrm>
            <a:off x="9296400" y="3105150"/>
            <a:ext cx="1847850" cy="584775"/>
          </a:xfrm>
          <a:prstGeom prst="rect">
            <a:avLst/>
          </a:prstGeom>
          <a:noFill/>
        </p:spPr>
        <p:txBody>
          <a:bodyPr wrap="square" rtlCol="0">
            <a:spAutoFit/>
          </a:bodyPr>
          <a:lstStyle/>
          <a:p>
            <a:r>
              <a:rPr lang="en-US" sz="3200" b="1" dirty="0"/>
              <a:t>12 000</a:t>
            </a:r>
            <a:endParaRPr lang="en-US" sz="3200" b="1" dirty="0"/>
          </a:p>
        </p:txBody>
      </p:sp>
      <p:sp>
        <p:nvSpPr>
          <p:cNvPr id="67" name="TextBox 66"/>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ln>
        </p:spPr>
        <p:txBody>
          <a:bodyPr wrap="square" rtlCol="0">
            <a:spAutoFit/>
          </a:bodyPr>
          <a:lstStyle/>
          <a:p>
            <a:pPr marL="233045"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nghìn, ta so sánh chữ số hàng trăm với 5. Nếu chữ số hàng trăm bé hơn 5 thì làm tròn xuống, còn lại thì làm tròn lên. Ví dụ: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2930</Words>
  <Application>WPS Presentation</Application>
  <PresentationFormat>Widescreen</PresentationFormat>
  <Paragraphs>200</Paragraphs>
  <Slides>20</Slides>
  <Notes>1</Notes>
  <HiddenSlides>0</HiddenSlides>
  <MMClips>13</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20</vt:i4>
      </vt:variant>
    </vt:vector>
  </HeadingPairs>
  <TitlesOfParts>
    <vt:vector size="38" baseType="lpstr">
      <vt:lpstr>Arial</vt:lpstr>
      <vt:lpstr>SimSun</vt:lpstr>
      <vt:lpstr>Wingdings</vt:lpstr>
      <vt:lpstr>Arial</vt:lpstr>
      <vt:lpstr>Calibri</vt:lpstr>
      <vt:lpstr>Microsoft YaHei</vt:lpstr>
      <vt:lpstr>Wingdings</vt:lpstr>
      <vt:lpstr>UTM Duepuntozero</vt:lpstr>
      <vt:lpstr>Segoe Print</vt:lpstr>
      <vt:lpstr>Tahoma</vt:lpstr>
      <vt:lpstr>Times New Roman</vt:lpstr>
      <vt:lpstr>Cambria</vt:lpstr>
      <vt:lpstr>Calibri</vt:lpstr>
      <vt:lpstr>Arial Unicode MS</vt:lpstr>
      <vt:lpstr>Open Sans</vt:lpstr>
      <vt:lpstr>Calibri Light</vt:lpstr>
      <vt:lpstr>1_Office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2022-12-26T11:58:00Z</dcterms:created>
  <dcterms:modified xsi:type="dcterms:W3CDTF">2023-05-16T12:19:59Z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1B932D8EF3974EE680652AAB72C95E87</vt:lpwstr>
  </property>
  <property fmtid="{D5CDD505-2E9C-101B-9397-08002B2CF9AE}" pid="3" name="KSOProductBuildVer">
    <vt:lpwstr>1033-11.2.0.11537</vt:lpwstr>
  </property>
</Properties>
</file>