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sldIdLst>
    <p:sldId id="288" r:id="rId4"/>
    <p:sldId id="762" r:id="rId6"/>
    <p:sldId id="319" r:id="rId7"/>
    <p:sldId id="509" r:id="rId8"/>
    <p:sldId id="320" r:id="rId9"/>
    <p:sldId id="510" r:id="rId10"/>
    <p:sldId id="514" r:id="rId11"/>
    <p:sldId id="333" r:id="rId12"/>
    <p:sldId id="298" r:id="rId13"/>
    <p:sldId id="515" r:id="rId14"/>
    <p:sldId id="526" r:id="rId15"/>
    <p:sldId id="519" r:id="rId16"/>
    <p:sldId id="523" r:id="rId17"/>
    <p:sldId id="257" r:id="rId18"/>
    <p:sldId id="259" r:id="rId19"/>
    <p:sldId id="524" r:id="rId20"/>
    <p:sldId id="260" r:id="rId21"/>
    <p:sldId id="525" r:id="rId22"/>
    <p:sldId id="3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8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Arial" panose="020B0604020202020204"/>
                <a:sym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Arial" panose="020B0604020202020204"/>
                <a:sym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a:fillRect/>
          </a:stretch>
        </p:blipFill>
        <p:spPr>
          <a:xfrm>
            <a:off x="-112163" y="3215928"/>
            <a:ext cx="12683064" cy="40837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a:fillRect/>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5.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1.xml"/><Relationship Id="rId7" Type="http://schemas.openxmlformats.org/officeDocument/2006/relationships/image" Target="../media/image6.jpeg"/><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2.png"/><Relationship Id="rId2" Type="http://schemas.openxmlformats.org/officeDocument/2006/relationships/image" Target="../media/image7.png"/><Relationship Id="rId10" Type="http://schemas.openxmlformats.org/officeDocument/2006/relationships/notesSlide" Target="../notesSlides/notesSlide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audio" Target="../media/audio1.wav"/><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image30.wdp"/><Relationship Id="rId3" Type="http://schemas.openxmlformats.org/officeDocument/2006/relationships/image" Target="../media/image29.png"/><Relationship Id="rId2" Type="http://schemas.microsoft.com/office/2007/relationships/hdphoto" Target="../media/image28.wdp"/><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4.xml"/><Relationship Id="rId7" Type="http://schemas.microsoft.com/office/2007/relationships/hdphoto" Target="../media/image41.wdp"/><Relationship Id="rId6" Type="http://schemas.openxmlformats.org/officeDocument/2006/relationships/image" Target="../media/image40.png"/><Relationship Id="rId5" Type="http://schemas.openxmlformats.org/officeDocument/2006/relationships/slide" Target="slide15.xml"/><Relationship Id="rId4" Type="http://schemas.openxmlformats.org/officeDocument/2006/relationships/image" Target="../media/image39.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38.jpeg"/></Relationships>
</file>

<file path=ppt/slides/_rels/slide15.xml.rels><?xml version="1.0" encoding="UTF-8" standalone="yes"?>
<Relationships xmlns="http://schemas.openxmlformats.org/package/2006/relationships"><Relationship Id="rId9" Type="http://schemas.openxmlformats.org/officeDocument/2006/relationships/slide" Target="slide17.xml"/><Relationship Id="rId8" Type="http://schemas.openxmlformats.org/officeDocument/2006/relationships/image" Target="../media/image48.png"/><Relationship Id="rId7" Type="http://schemas.openxmlformats.org/officeDocument/2006/relationships/slide" Target="slide16.xml"/><Relationship Id="rId6" Type="http://schemas.microsoft.com/office/2007/relationships/hdphoto" Target="../media/image47.wdp"/><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openxmlformats.org/officeDocument/2006/relationships/image" Target="../media/image43.png"/><Relationship Id="rId19" Type="http://schemas.openxmlformats.org/officeDocument/2006/relationships/slideLayout" Target="../slideLayouts/slideLayout14.xml"/><Relationship Id="rId18" Type="http://schemas.openxmlformats.org/officeDocument/2006/relationships/slide" Target="slide19.xml"/><Relationship Id="rId17" Type="http://schemas.microsoft.com/office/2007/relationships/media" Target="../media/media4.mp3"/><Relationship Id="rId16" Type="http://schemas.openxmlformats.org/officeDocument/2006/relationships/audio" Target="../media/media4.mp3"/><Relationship Id="rId15" Type="http://schemas.openxmlformats.org/officeDocument/2006/relationships/image" Target="../media/image39.png"/><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50.png"/><Relationship Id="rId11" Type="http://schemas.openxmlformats.org/officeDocument/2006/relationships/slide" Target="slide18.xml"/><Relationship Id="rId10" Type="http://schemas.openxmlformats.org/officeDocument/2006/relationships/image" Target="../media/image49.png"/><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media" Target="../media/media5.mp3"/><Relationship Id="rId7" Type="http://schemas.openxmlformats.org/officeDocument/2006/relationships/audio" Target="../media/media5.mp3"/><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42.png"/><Relationship Id="rId13" Type="http://schemas.openxmlformats.org/officeDocument/2006/relationships/slideLayout" Target="../slideLayouts/slideLayout14.xml"/><Relationship Id="rId12" Type="http://schemas.openxmlformats.org/officeDocument/2006/relationships/slide" Target="slide15.xml"/><Relationship Id="rId11" Type="http://schemas.microsoft.com/office/2007/relationships/media" Target="../media/media6.mp3"/><Relationship Id="rId10" Type="http://schemas.openxmlformats.org/officeDocument/2006/relationships/audio" Target="../media/media6.mp3"/><Relationship Id="rId1" Type="http://schemas.openxmlformats.org/officeDocument/2006/relationships/image" Target="../media/image51.jpeg"/></Relationships>
</file>

<file path=ppt/slides/_rels/slide17.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media" Target="../media/media5.mp3"/><Relationship Id="rId7" Type="http://schemas.openxmlformats.org/officeDocument/2006/relationships/audio" Target="../media/media5.mp3"/><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42.png"/><Relationship Id="rId13" Type="http://schemas.openxmlformats.org/officeDocument/2006/relationships/slideLayout" Target="../slideLayouts/slideLayout14.xml"/><Relationship Id="rId12" Type="http://schemas.openxmlformats.org/officeDocument/2006/relationships/slide" Target="slide15.xml"/><Relationship Id="rId11" Type="http://schemas.microsoft.com/office/2007/relationships/media" Target="../media/media6.mp3"/><Relationship Id="rId10" Type="http://schemas.openxmlformats.org/officeDocument/2006/relationships/audio" Target="../media/media6.mp3"/><Relationship Id="rId1" Type="http://schemas.openxmlformats.org/officeDocument/2006/relationships/image" Target="../media/image51.jpe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39.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image" Target="../media/image42.png"/><Relationship Id="rId1" Type="http://schemas.openxmlformats.org/officeDocument/2006/relationships/image" Target="../media/image51.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7.png"/><Relationship Id="rId7" Type="http://schemas.openxmlformats.org/officeDocument/2006/relationships/image" Target="../media/image42.png"/><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2.png"/><Relationship Id="rId2" Type="http://schemas.openxmlformats.org/officeDocument/2006/relationships/image" Target="../media/image7.png"/><Relationship Id="rId10" Type="http://schemas.openxmlformats.org/officeDocument/2006/relationships/notesSlide" Target="../notesSlides/notesSlide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p:cNvPicPr>
            <a:picLocks noChangeAspect="1"/>
          </p:cNvPicPr>
          <p:nvPr/>
        </p:nvPicPr>
        <p:blipFill rotWithShape="1">
          <a:blip r:embed="rId2" cstate="print">
            <a:extLst>
              <a:ext uri="{28A0092B-C50C-407E-A947-70E740481C1C}">
                <a14:useLocalDpi xmlns:a14="http://schemas.microsoft.com/office/drawing/2010/main" val="0"/>
              </a:ext>
            </a:extLst>
          </a:blip>
          <a:srcRect t="89729" r="14345"/>
          <a:stretch>
            <a:fillRect/>
          </a:stretch>
        </p:blipFill>
        <p:spPr>
          <a:xfrm>
            <a:off x="8013537" y="3222173"/>
            <a:ext cx="5221028" cy="939163"/>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85"/>
          <a:stretch>
            <a:fillRect/>
          </a:stretch>
        </p:blipFill>
        <p:spPr>
          <a:xfrm>
            <a:off x="-210385" y="2925160"/>
            <a:ext cx="12683064" cy="4083744"/>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p:cNvPicPr>
            <a:picLocks noChangeAspect="1"/>
          </p:cNvPicPr>
          <p:nvPr/>
        </p:nvPicPr>
        <p:blipFill rotWithShape="1">
          <a:blip r:embed="rId2" cstate="print">
            <a:extLst>
              <a:ext uri="{28A0092B-C50C-407E-A947-70E740481C1C}">
                <a14:useLocalDpi xmlns:a14="http://schemas.microsoft.com/office/drawing/2010/main" val="0"/>
              </a:ext>
            </a:extLst>
          </a:blip>
          <a:srcRect t="89729" r="14345"/>
          <a:stretch>
            <a:fillRect/>
          </a:stretch>
        </p:blipFill>
        <p:spPr>
          <a:xfrm>
            <a:off x="1763558" y="3503431"/>
            <a:ext cx="5221028" cy="939163"/>
          </a:xfrm>
          <a:prstGeom prst="rect">
            <a:avLst/>
          </a:prstGeom>
        </p:spPr>
      </p:pic>
      <p:pic>
        <p:nvPicPr>
          <p:cNvPr id="17"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p:cNvPicPr>
            <a:picLocks noChangeAspect="1"/>
          </p:cNvPicPr>
          <p:nvPr/>
        </p:nvPicPr>
        <p:blipFill>
          <a:blip r:embed="rId7"/>
          <a:stretch>
            <a:fillRect/>
          </a:stretch>
        </p:blipFill>
        <p:spPr>
          <a:xfrm>
            <a:off x="4617137" y="869342"/>
            <a:ext cx="3127519" cy="774259"/>
          </a:xfrm>
          <a:prstGeom prst="rect">
            <a:avLst/>
          </a:prstGeom>
        </p:spPr>
      </p:pic>
      <p:sp>
        <p:nvSpPr>
          <p:cNvPr id="5" name="TextBox 4"/>
          <p:cNvSpPr txBox="1"/>
          <p:nvPr/>
        </p:nvSpPr>
        <p:spPr>
          <a:xfrm>
            <a:off x="4245251" y="363192"/>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8"/>
          <a:stretch>
            <a:fillRect/>
          </a:stretch>
        </p:blipFill>
        <p:spPr>
          <a:xfrm>
            <a:off x="2747111" y="2116752"/>
            <a:ext cx="6450127" cy="19386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3.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Tìm</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thêm</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1 – 2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ví</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dụ</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có</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sử</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dụng</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dấu</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ngoặc</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kép</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trong</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các</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bài</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em</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đã</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học</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ví</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dụ</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Học</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nghề</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lô</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tớ</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đây</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Sự</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tích</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ông</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Đùng</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bà</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r>
              <a:rPr kumimoji="0" lang="en-US" sz="3200" b="1" i="0" u="none" strike="noStrike" kern="0" cap="none" spc="0" normalizeH="0" baseline="0" noProof="0" dirty="0" err="1">
                <a:ln>
                  <a:noFill/>
                </a:ln>
                <a:solidFill>
                  <a:srgbClr val="FF0000"/>
                </a:solidFill>
                <a:effectLst/>
                <a:uLnTx/>
                <a:uFillTx/>
                <a:cs typeface="Arial" panose="020B0604020202020204"/>
                <a:sym typeface="Arial" panose="020B0604020202020204"/>
              </a:rPr>
              <a:t>Đùng</a:t>
            </a:r>
            <a:r>
              <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rPr>
              <a:t>,...). </a:t>
            </a:r>
            <a:endParaRPr kumimoji="0" lang="en-US" sz="3200" b="1" i="0" u="none" strike="noStrike" kern="0" cap="none" spc="0" normalizeH="0" baseline="0" noProof="0" dirty="0">
              <a:ln>
                <a:noFill/>
              </a:ln>
              <a:solidFill>
                <a:srgbClr val="FF0000"/>
              </a:solidFill>
              <a:effectLst/>
              <a:uLnTx/>
              <a:uFillTx/>
              <a:cs typeface="Arial" panose="020B0604020202020204"/>
              <a:sym typeface="Arial" panose="020B0604020202020204"/>
            </a:endParaRPr>
          </a:p>
        </p:txBody>
      </p:sp>
      <p:grpSp>
        <p:nvGrpSpPr>
          <p:cNvPr id="4" name="Group 3"/>
          <p:cNvGrpSpPr/>
          <p:nvPr/>
        </p:nvGrpSpPr>
        <p:grpSpPr>
          <a:xfrm>
            <a:off x="361950" y="3402113"/>
            <a:ext cx="6286500" cy="2979638"/>
            <a:chOff x="4057650" y="3506887"/>
            <a:chExt cx="6784930" cy="3351113"/>
          </a:xfrm>
        </p:grpSpPr>
        <p:pic>
          <p:nvPicPr>
            <p:cNvPr id="2" name="Picture 1"/>
            <p:cNvPicPr>
              <a:picLocks noChangeAspect="1"/>
            </p:cNvPicPr>
            <p:nvPr/>
          </p:nvPicPr>
          <p:blipFill>
            <a:blip r:embed="rId1"/>
            <a:stretch>
              <a:fillRect/>
            </a:stretch>
          </p:blipFill>
          <p:spPr>
            <a:xfrm>
              <a:off x="4886296" y="4267200"/>
              <a:ext cx="5838422" cy="2590800"/>
            </a:xfrm>
            <a:prstGeom prst="rect">
              <a:avLst/>
            </a:prstGeom>
          </p:spPr>
        </p:pic>
        <p:sp>
          <p:nvSpPr>
            <p:cNvPr id="3" name="TextBox 2"/>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grpSp>
        <p:nvGrpSpPr>
          <p:cNvPr id="7" name="Group 6"/>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p:cNvSpPr txBox="1"/>
            <p:nvPr/>
          </p:nvSpPr>
          <p:spPr>
            <a:xfrm>
              <a:off x="9931176" y="1507158"/>
              <a:ext cx="4086019"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 viết vào bảng nhóm</a:t>
              </a:r>
              <a:endParaRPr lang="en-US" sz="4000" b="1" dirty="0">
                <a:solidFill>
                  <a:srgbClr val="002060"/>
                </a:solidFill>
                <a:effectLst/>
                <a:ea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p:cNvSpPr txBox="1"/>
          <p:nvPr/>
        </p:nvSpPr>
        <p:spPr>
          <a:xfrm>
            <a:off x="3471094" y="0"/>
            <a:ext cx="5154561" cy="707886"/>
          </a:xfrm>
          <a:prstGeom prst="rect">
            <a:avLst/>
          </a:prstGeom>
          <a:noFill/>
        </p:spPr>
        <p:txBody>
          <a:bodyPr wrap="square" rtlCol="0">
            <a:spAutoFit/>
          </a:bodyPr>
          <a:lstStyle/>
          <a:p>
            <a:pPr algn="ctr"/>
            <a:r>
              <a:rPr lang="en-US" sz="4000" b="1" dirty="0">
                <a:solidFill>
                  <a:srgbClr val="FFFF00"/>
                </a:solidFill>
              </a:rPr>
              <a:t>Chia </a:t>
            </a:r>
            <a:r>
              <a:rPr lang="en-US" sz="4000" b="1" dirty="0" err="1">
                <a:solidFill>
                  <a:srgbClr val="FFFF00"/>
                </a:solidFill>
              </a:rPr>
              <a:t>sẻ</a:t>
            </a:r>
            <a:r>
              <a:rPr lang="en-US" sz="4000" b="1" dirty="0">
                <a:solidFill>
                  <a:srgbClr val="FFFF00"/>
                </a:solidFill>
              </a:rPr>
              <a:t> </a:t>
            </a:r>
            <a:r>
              <a:rPr lang="en-US" sz="4000" b="1" dirty="0" err="1">
                <a:solidFill>
                  <a:srgbClr val="FFFF00"/>
                </a:solidFill>
              </a:rPr>
              <a:t>trước</a:t>
            </a:r>
            <a:r>
              <a:rPr lang="en-US" sz="4000" b="1" dirty="0">
                <a:solidFill>
                  <a:srgbClr val="FFFF00"/>
                </a:solidFill>
              </a:rPr>
              <a:t> </a:t>
            </a:r>
            <a:r>
              <a:rPr lang="en-US" sz="4000" b="1" dirty="0" err="1">
                <a:solidFill>
                  <a:srgbClr val="FFFF00"/>
                </a:solidFill>
              </a:rPr>
              <a:t>lớp</a:t>
            </a:r>
            <a:endParaRPr lang="en-US" sz="4000" b="1" dirty="0">
              <a:solidFill>
                <a:srgbClr val="FFFF00"/>
              </a:solidFill>
            </a:endParaRPr>
          </a:p>
        </p:txBody>
      </p:sp>
      <p:pic>
        <p:nvPicPr>
          <p:cNvPr id="5" name="Picture 4" descr="A group of cartoon characters&#10;&#10;Description automatically generated with low confidence"/>
          <p:cNvPicPr>
            <a:picLocks noChangeAspect="1"/>
          </p:cNvPicPr>
          <p:nvPr/>
        </p:nvPicPr>
        <p:blipFill rotWithShape="1">
          <a:blip r:embed="rId5">
            <a:extLst>
              <a:ext uri="{28A0092B-C50C-407E-A947-70E740481C1C}">
                <a14:useLocalDpi xmlns:a14="http://schemas.microsoft.com/office/drawing/2010/main" val="0"/>
              </a:ext>
            </a:extLst>
          </a:blip>
          <a:srcRect l="54490" t="60176" r="-208"/>
          <a:stretch>
            <a:fillRect/>
          </a:stretch>
        </p:blipFill>
        <p:spPr>
          <a:xfrm>
            <a:off x="3340998" y="3657600"/>
            <a:ext cx="5510002" cy="3200400"/>
          </a:xfrm>
          <a:prstGeom prst="rect">
            <a:avLst/>
          </a:prstGeom>
        </p:spPr>
      </p:pic>
      <p:grpSp>
        <p:nvGrpSpPr>
          <p:cNvPr id="6" name="Group 5"/>
          <p:cNvGrpSpPr/>
          <p:nvPr/>
        </p:nvGrpSpPr>
        <p:grpSpPr>
          <a:xfrm>
            <a:off x="2212414" y="746760"/>
            <a:ext cx="3383280" cy="3383280"/>
            <a:chOff x="7066657" y="802141"/>
            <a:chExt cx="3383280" cy="3383280"/>
          </a:xfrm>
        </p:grpSpPr>
        <p:pic>
          <p:nvPicPr>
            <p:cNvPr id="7" name="Picture 6"/>
            <p:cNvPicPr>
              <a:picLocks noChangeAspect="1"/>
            </p:cNvPicPr>
            <p:nvPr/>
          </p:nvPicPr>
          <p:blipFill>
            <a:blip r:embed="rId6"/>
            <a:stretch>
              <a:fillRect/>
            </a:stretch>
          </p:blipFill>
          <p:spPr>
            <a:xfrm flipH="1">
              <a:off x="7066657" y="802141"/>
              <a:ext cx="3383280" cy="3383280"/>
            </a:xfrm>
            <a:prstGeom prst="rect">
              <a:avLst/>
            </a:prstGeom>
          </p:spPr>
        </p:pic>
        <p:sp>
          <p:nvSpPr>
            <p:cNvPr id="8" name="TextBox 7"/>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rPr>
                <a:t>Trình</a:t>
              </a:r>
              <a:r>
                <a:rPr lang="en-US" sz="4000" b="1" dirty="0">
                  <a:solidFill>
                    <a:srgbClr val="FF5823"/>
                  </a:solidFill>
                </a:rPr>
                <a:t> </a:t>
              </a:r>
              <a:r>
                <a:rPr lang="en-US" sz="4000" b="1" dirty="0" err="1">
                  <a:solidFill>
                    <a:srgbClr val="FF5823"/>
                  </a:solidFill>
                </a:rPr>
                <a:t>bày</a:t>
              </a:r>
              <a:endParaRPr lang="en-US" sz="4000" b="1" dirty="0">
                <a:solidFill>
                  <a:srgbClr val="FF5823"/>
                </a:solidFill>
              </a:endParaRPr>
            </a:p>
          </p:txBody>
        </p:sp>
      </p:grpSp>
      <p:grpSp>
        <p:nvGrpSpPr>
          <p:cNvPr id="9" name="Group 8"/>
          <p:cNvGrpSpPr/>
          <p:nvPr/>
        </p:nvGrpSpPr>
        <p:grpSpPr>
          <a:xfrm>
            <a:off x="6596307" y="746760"/>
            <a:ext cx="3383280" cy="3383280"/>
            <a:chOff x="7066657" y="802141"/>
            <a:chExt cx="3383280" cy="3383280"/>
          </a:xfrm>
        </p:grpSpPr>
        <p:pic>
          <p:nvPicPr>
            <p:cNvPr id="10" name="Picture 9"/>
            <p:cNvPicPr>
              <a:picLocks noChangeAspect="1"/>
            </p:cNvPicPr>
            <p:nvPr/>
          </p:nvPicPr>
          <p:blipFill>
            <a:blip r:embed="rId6"/>
            <a:stretch>
              <a:fillRect/>
            </a:stretch>
          </p:blipFill>
          <p:spPr>
            <a:xfrm>
              <a:off x="7066657" y="802141"/>
              <a:ext cx="3383280" cy="3383280"/>
            </a:xfrm>
            <a:prstGeom prst="rect">
              <a:avLst/>
            </a:prstGeom>
          </p:spPr>
        </p:pic>
        <p:sp>
          <p:nvSpPr>
            <p:cNvPr id="11" name="TextBox 10"/>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rPr>
                <a:t>Nhận</a:t>
              </a:r>
              <a:r>
                <a:rPr lang="en-US" sz="4000" b="1" dirty="0">
                  <a:solidFill>
                    <a:srgbClr val="AA27DA"/>
                  </a:solidFill>
                </a:rPr>
                <a:t> </a:t>
              </a:r>
              <a:r>
                <a:rPr lang="en-US" sz="4000" b="1" dirty="0" err="1">
                  <a:solidFill>
                    <a:srgbClr val="AA27DA"/>
                  </a:solidFill>
                </a:rPr>
                <a:t>xét</a:t>
              </a:r>
              <a:endParaRPr lang="en-US" sz="4000" b="1" dirty="0">
                <a:solidFill>
                  <a:srgbClr val="AA27DA"/>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p:cNvSpPr txBox="1"/>
          <p:nvPr/>
        </p:nvSpPr>
        <p:spPr>
          <a:xfrm>
            <a:off x="2047875" y="1295400"/>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panose="020B0604020202020204"/>
              </a:rPr>
              <a:t>Vì thế, sông Đà mới ngoằn ngoèo, có tới “trăm bảy mươi thóc, trăm b</a:t>
            </a:r>
            <a:r>
              <a:rPr lang="en-US" sz="3600" dirty="0">
                <a:solidFill>
                  <a:prstClr val="black"/>
                </a:solidFill>
                <a:latin typeface="Calibri" panose="020F0502020204030204" pitchFamily="34" charset="0"/>
                <a:cs typeface="Calibri" panose="020F0502020204030204" pitchFamily="34" charset="0"/>
                <a:sym typeface="Arial" panose="020B0604020202020204"/>
              </a:rPr>
              <a:t>a</a:t>
            </a:r>
            <a:r>
              <a:rPr lang="vi-VN" sz="3600" dirty="0">
                <a:solidFill>
                  <a:prstClr val="black"/>
                </a:solidFill>
                <a:latin typeface="Calibri" panose="020F0502020204030204" pitchFamily="34" charset="0"/>
                <a:cs typeface="Calibri" panose="020F0502020204030204" pitchFamily="34" charset="0"/>
                <a:sym typeface="Arial" panose="020B0604020202020204"/>
              </a:rPr>
              <a:t> mươi ghềnh” như bây giờ.</a:t>
            </a:r>
            <a:endParaRPr lang="vi-VN" sz="3600" dirty="0">
              <a:solidFill>
                <a:prstClr val="black"/>
              </a:solidFill>
              <a:latin typeface="Calibri" panose="020F0502020204030204" pitchFamily="34" charset="0"/>
              <a:cs typeface="Calibri" panose="020F0502020204030204" pitchFamily="34" charset="0"/>
              <a:sym typeface="Arial" panose="020B0604020202020204"/>
            </a:endParaRPr>
          </a:p>
        </p:txBody>
      </p:sp>
      <p:pic>
        <p:nvPicPr>
          <p:cNvPr id="3" name="Picture 6" descr="arrow design png - Photo #706 - Devadara| Free Stock Photo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row design png - Photo #706 - Devadara| Free Stock Photo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V="1">
            <a:off x="903047" y="2605307"/>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6"/>
          <p:cNvSpPr txBox="1"/>
          <p:nvPr/>
        </p:nvSpPr>
        <p:spPr>
          <a:xfrm>
            <a:off x="1943100" y="2600325"/>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panose="020B0604020202020204"/>
              </a:rPr>
              <a:t>“Bố mẹ cho phép tớ gọi điện cho bạn bè đấy. Đi học về tớ sẽ gọi cậu nhé!”</a:t>
            </a:r>
            <a:endParaRPr lang="vi-VN" sz="3600" dirty="0">
              <a:solidFill>
                <a:prstClr val="black"/>
              </a:solidFill>
              <a:latin typeface="Calibri" panose="020F0502020204030204" pitchFamily="34" charset="0"/>
              <a:cs typeface="Calibri" panose="020F0502020204030204" pitchFamily="34" charset="0"/>
              <a:sym typeface="Arial" panose="020B0604020202020204"/>
            </a:endParaRPr>
          </a:p>
        </p:txBody>
      </p:sp>
      <p:pic>
        <p:nvPicPr>
          <p:cNvPr id="18" name="Picture 6" descr="arrow design png - Photo #706 - Devadara| Free Stock Photo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V="1">
            <a:off x="864947" y="38911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6"/>
          <p:cNvSpPr txBox="1"/>
          <p:nvPr/>
        </p:nvSpPr>
        <p:spPr>
          <a:xfrm>
            <a:off x="1866900" y="4114800"/>
            <a:ext cx="9867899" cy="646331"/>
          </a:xfrm>
          <a:prstGeom prst="rect">
            <a:avLst/>
          </a:prstGeom>
          <a:noFill/>
        </p:spPr>
        <p:txBody>
          <a:bodyPr wrap="square" rtlCol="0">
            <a:spAutoFit/>
          </a:bodyPr>
          <a:lstStyle/>
          <a:p>
            <a:pPr lvl="0">
              <a:defRPr/>
            </a:pPr>
            <a:r>
              <a:rPr lang="vi-VN" sz="3600" dirty="0">
                <a:solidFill>
                  <a:prstClr val="black"/>
                </a:solidFill>
                <a:latin typeface="Calibri" panose="020F0502020204030204" pitchFamily="34" charset="0"/>
                <a:cs typeface="Calibri" panose="020F0502020204030204" pitchFamily="34" charset="0"/>
                <a:sym typeface="Arial" panose="020B0604020202020204"/>
              </a:rPr>
              <a:t>“Cả thế giới nghe thấy hai con nói chuyện đấy.”. </a:t>
            </a:r>
            <a:endParaRPr lang="vi-VN" sz="3600" dirty="0">
              <a:solidFill>
                <a:prstClr val="black"/>
              </a:solidFill>
              <a:latin typeface="Calibri" panose="020F0502020204030204" pitchFamily="34"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p:cNvPicPr>
            <a:picLocks noChangeAspect="1"/>
          </p:cNvPicPr>
          <p:nvPr/>
        </p:nvPicPr>
        <p:blipFill>
          <a:blip r:embed="rId6"/>
          <a:stretch>
            <a:fillRect/>
          </a:stretch>
        </p:blipFill>
        <p:spPr>
          <a:xfrm>
            <a:off x="3625325" y="2389489"/>
            <a:ext cx="6236749" cy="32982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panose="020B0604020202020204"/>
                <a:sym typeface="Arial" panose="020B0604020202020204"/>
              </a:rPr>
              <a:t>BÔNG HOA TẶNG CÔ</a:t>
            </a:r>
            <a:endPar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panose="020B0604020202020204"/>
              <a:sym typeface="Arial" panose="020B0604020202020204"/>
            </a:endParaRPr>
          </a:p>
        </p:txBody>
      </p:sp>
      <p:pic>
        <p:nvPicPr>
          <p:cNvPr id="16" name="audioblocks-happy-for-195-mix_ByPgQGuCO_NW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a:fillRect/>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p:cNvPicPr>
            <a:picLocks noChangeAspect="1"/>
          </p:cNvPicPr>
          <p:nvPr/>
        </p:nvPicPr>
        <p:blipFill rotWithShape="1">
          <a:blip r:embed="rId2">
            <a:extLst>
              <a:ext uri="{28A0092B-C50C-407E-A947-70E740481C1C}">
                <a14:useLocalDpi xmlns:a14="http://schemas.microsoft.com/office/drawing/2010/main" val="0"/>
              </a:ext>
            </a:extLst>
          </a:blip>
          <a:srcRect l="11443" t="11111" r="21111" b="2223"/>
          <a:stretch>
            <a:fillRect/>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a:fillRect/>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752498" y="2002173"/>
            <a:ext cx="609600" cy="609600"/>
          </a:xfrm>
          <a:prstGeom prst="rect">
            <a:avLst/>
          </a:prstGeom>
        </p:spPr>
      </p:pic>
      <p:pic>
        <p:nvPicPr>
          <p:cNvPr id="6" name="children-shouting-hey_zynMrH4O_NWM">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5"/>
          <a:stretch>
            <a:fillRect/>
          </a:stretch>
        </p:blipFill>
        <p:spPr>
          <a:xfrm>
            <a:off x="-1990294" y="5450705"/>
            <a:ext cx="609600" cy="609600"/>
          </a:xfrm>
          <a:prstGeom prst="rect">
            <a:avLst/>
          </a:prstGeom>
        </p:spPr>
      </p:pic>
      <p:sp>
        <p:nvSpPr>
          <p:cNvPr id="16" name="Arrow: Left 15">
            <a:hlinkClick r:id="rId18" action="ppaction://hlinksldjump"/>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p:cNvPicPr>
            <a:picLocks noChangeAspect="1" noChangeArrowheads="1"/>
          </p:cNvPicPr>
          <p:nvPr/>
        </p:nvPicPr>
        <p:blipFill rotWithShape="1">
          <a:blip r:embed="rId2">
            <a:extLst>
              <a:ext uri="{28A0092B-C50C-407E-A947-70E740481C1C}">
                <a14:useLocalDpi xmlns:a14="http://schemas.microsoft.com/office/drawing/2010/main" val="0"/>
              </a:ext>
            </a:extLst>
          </a:blip>
          <a:srcRect b="35003"/>
          <a:stretch>
            <a:fillRect/>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6" name="Sai"/>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panose="020B0604020202020204"/>
              </a:rPr>
              <a:t>B. </a:t>
            </a:r>
            <a:r>
              <a:rPr lang="vi-VN" sz="3600" dirty="0">
                <a:solidFill>
                  <a:prstClr val="black"/>
                </a:solidFill>
                <a:latin typeface="Arial" panose="020B0604020202020204" pitchFamily="34" charset="0"/>
                <a:cs typeface="Arial" panose="020B0604020202020204" pitchFamily="34" charset="0"/>
                <a:sym typeface="Arial" panose="020B0604020202020204"/>
              </a:rPr>
              <a:t>Đánh dấu phân trích dẫn trực tiếp lời người khác</a:t>
            </a:r>
            <a:endParaRPr lang="vi-VN" sz="3600" dirty="0">
              <a:solidFill>
                <a:prstClr val="black"/>
              </a:solidFill>
              <a:latin typeface="Arial" panose="020B0604020202020204" pitchFamily="34" charset="0"/>
              <a:cs typeface="Arial" panose="020B0604020202020204" pitchFamily="34" charset="0"/>
              <a:sym typeface="Arial" panose="020B0604020202020204"/>
            </a:endParaRPr>
          </a:p>
        </p:txBody>
      </p:sp>
      <p:sp>
        <p:nvSpPr>
          <p:cNvPr id="7" name="Sai"/>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panose="020B0604020202020204"/>
              </a:rPr>
              <a:t>A. </a:t>
            </a:r>
            <a:r>
              <a:rPr lang="en-US" sz="4000" dirty="0" err="1">
                <a:solidFill>
                  <a:prstClr val="black"/>
                </a:solidFill>
                <a:latin typeface="Arial" panose="020B0604020202020204" pitchFamily="34" charset="0"/>
                <a:cs typeface="Arial" panose="020B0604020202020204" pitchFamily="34" charset="0"/>
                <a:sym typeface="Arial" panose="020B0604020202020204"/>
              </a:rPr>
              <a:t>Đánh</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dấu</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lời</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đối</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thoại</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của</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nhân</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9" name="Đúng"/>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prstClr val="black"/>
                </a:solidFill>
                <a:latin typeface="Arial" panose="020B0604020202020204" pitchFamily="34" charset="0"/>
                <a:cs typeface="Arial" panose="020B0604020202020204" pitchFamily="34" charset="0"/>
                <a:sym typeface="Arial" panose="020B0604020202020204"/>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0" name="Picture 9" descr="Green Tick Clipart Benefit - Green Check Mark PNG Image | Transparent PNG  Free Download on See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b="16169"/>
          <a:stretch>
            <a:fillRect/>
          </a:stretch>
        </p:blipFill>
        <p:spPr>
          <a:xfrm>
            <a:off x="5236415" y="2210206"/>
            <a:ext cx="1422400" cy="1287800"/>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b="16169"/>
          <a:stretch>
            <a:fillRect/>
          </a:stretch>
        </p:blipFill>
        <p:spPr>
          <a:xfrm>
            <a:off x="11102739" y="2440261"/>
            <a:ext cx="1422400" cy="1287800"/>
          </a:xfrm>
          <a:prstGeom prst="rect">
            <a:avLst/>
          </a:prstGeom>
        </p:spPr>
      </p:pic>
      <p:sp>
        <p:nvSpPr>
          <p:cNvPr id="4" name="Câu hỏi"/>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8" name="drum-and-marimba-lost-hits_fkJk_HVO_NWM">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315227" y="7015612"/>
            <a:ext cx="609600" cy="609600"/>
          </a:xfrm>
          <a:prstGeom prst="rect">
            <a:avLst/>
          </a:prstGeom>
        </p:spPr>
      </p:pic>
      <p:pic>
        <p:nvPicPr>
          <p:cNvPr id="19" name="audioblocks-happy-pop-ding-success_SY4-7pZIRPU_NW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3058560" y="5176493"/>
            <a:ext cx="609600" cy="609600"/>
          </a:xfrm>
          <a:prstGeom prst="rect">
            <a:avLst/>
          </a:prstGeom>
        </p:spPr>
      </p:pic>
      <p:sp>
        <p:nvSpPr>
          <p:cNvPr id="2" name="Oval 1"/>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sp>
        <p:nvSpPr>
          <p:cNvPr id="14" name="Arrow: Left 13">
            <a:hlinkClick r:id="rId12" action="ppaction://hlinksldjump"/>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p:cNvPicPr>
            <a:picLocks noChangeAspect="1" noChangeArrowheads="1"/>
          </p:cNvPicPr>
          <p:nvPr/>
        </p:nvPicPr>
        <p:blipFill rotWithShape="1">
          <a:blip r:embed="rId2">
            <a:extLst>
              <a:ext uri="{28A0092B-C50C-407E-A947-70E740481C1C}">
                <a14:useLocalDpi xmlns:a14="http://schemas.microsoft.com/office/drawing/2010/main" val="0"/>
              </a:ext>
            </a:extLst>
          </a:blip>
          <a:srcRect b="35003"/>
          <a:stretch>
            <a:fillRect/>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7" name="Sai"/>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panose="020B0604020202020204"/>
              </a:rPr>
              <a:t>B. </a:t>
            </a:r>
            <a:r>
              <a:rPr lang="en-US" sz="4000" dirty="0" err="1">
                <a:solidFill>
                  <a:prstClr val="black"/>
                </a:solidFill>
                <a:latin typeface="Arial" panose="020B0604020202020204" pitchFamily="34" charset="0"/>
                <a:cs typeface="Arial" panose="020B0604020202020204" pitchFamily="34" charset="0"/>
                <a:sym typeface="Arial" panose="020B0604020202020204"/>
              </a:rPr>
              <a:t>báo</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hiệu</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sự</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liệt</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kê</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hoặc</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nhấn</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mạnh</a:t>
            </a:r>
            <a:r>
              <a:rPr lang="en-US" sz="4000" dirty="0">
                <a:solidFill>
                  <a:prstClr val="black"/>
                </a:solidFill>
                <a:latin typeface="Arial" panose="020B0604020202020204" pitchFamily="34" charset="0"/>
                <a:cs typeface="Arial" panose="020B0604020202020204" pitchFamily="34" charset="0"/>
                <a:sym typeface="Arial" panose="020B0604020202020204"/>
              </a:rPr>
              <a:t> ý </a:t>
            </a:r>
            <a:r>
              <a:rPr lang="en-US" sz="4000" dirty="0" err="1">
                <a:solidFill>
                  <a:prstClr val="black"/>
                </a:solidFill>
                <a:latin typeface="Arial" panose="020B0604020202020204" pitchFamily="34" charset="0"/>
                <a:cs typeface="Arial" panose="020B0604020202020204" pitchFamily="34" charset="0"/>
                <a:sym typeface="Arial" panose="020B0604020202020204"/>
              </a:rPr>
              <a:t>trích</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dẫn</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trực</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tiếp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9" name="Đúng"/>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panose="020B0604020202020204"/>
              </a:rPr>
              <a:t>A. </a:t>
            </a:r>
            <a:r>
              <a:rPr lang="en-US" sz="4000" dirty="0" err="1">
                <a:solidFill>
                  <a:prstClr val="black"/>
                </a:solidFill>
                <a:latin typeface="Arial" panose="020B0604020202020204" pitchFamily="34" charset="0"/>
                <a:cs typeface="Arial" panose="020B0604020202020204" pitchFamily="34" charset="0"/>
                <a:sym typeface="Arial" panose="020B0604020202020204"/>
              </a:rPr>
              <a:t>ngăn</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cách</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thành</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phần</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chú</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thích</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với</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thành</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phần</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khác</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trong</a:t>
            </a:r>
            <a:r>
              <a:rPr lang="en-US" sz="4000" dirty="0">
                <a:solidFill>
                  <a:prstClr val="black"/>
                </a:solidFill>
                <a:latin typeface="Arial" panose="020B0604020202020204" pitchFamily="34" charset="0"/>
                <a:cs typeface="Arial" panose="020B0604020202020204" pitchFamily="34" charset="0"/>
                <a:sym typeface="Arial" panose="020B0604020202020204"/>
              </a:rPr>
              <a:t> </a:t>
            </a:r>
            <a:r>
              <a:rPr lang="en-US" sz="4000" dirty="0" err="1">
                <a:solidFill>
                  <a:prstClr val="black"/>
                </a:solidFill>
                <a:latin typeface="Arial" panose="020B0604020202020204" pitchFamily="34" charset="0"/>
                <a:cs typeface="Arial" panose="020B0604020202020204" pitchFamily="34" charset="0"/>
                <a:sym typeface="Arial" panose="020B0604020202020204"/>
              </a:rPr>
              <a:t>câu</a:t>
            </a:r>
            <a:r>
              <a:rPr lang="en-US" sz="4000" dirty="0">
                <a:solidFill>
                  <a:prstClr val="black"/>
                </a:solidFill>
                <a:latin typeface="Arial" panose="020B0604020202020204" pitchFamily="34" charset="0"/>
                <a:cs typeface="Arial" panose="020B0604020202020204" pitchFamily="34" charset="0"/>
                <a:sym typeface="Arial" panose="020B0604020202020204"/>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0" name="Picture 9" descr="Green Tick Clipart Benefit - Green Check Mark PNG Image | Transparent PNG  Free Download on Seek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b="16169"/>
          <a:stretch>
            <a:fillRect/>
          </a:stretch>
        </p:blipFill>
        <p:spPr>
          <a:xfrm>
            <a:off x="9711156" y="4335703"/>
            <a:ext cx="1422400" cy="1287800"/>
          </a:xfrm>
          <a:prstGeom prst="rect">
            <a:avLst/>
          </a:prstGeom>
        </p:spPr>
      </p:pic>
      <p:sp>
        <p:nvSpPr>
          <p:cNvPr id="4" name="Câu hỏi"/>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panose="020B0604020202020204"/>
              </a:rPr>
              <a:t>Tác</a:t>
            </a:r>
            <a:r>
              <a:rPr lang="en-US" sz="4400" dirty="0">
                <a:solidFill>
                  <a:prstClr val="black"/>
                </a:solidFill>
                <a:latin typeface="Arial" panose="020B0604020202020204" pitchFamily="34" charset="0"/>
                <a:cs typeface="Arial" panose="020B0604020202020204" pitchFamily="34" charset="0"/>
                <a:sym typeface="Arial" panose="020B0604020202020204"/>
              </a:rPr>
              <a:t> </a:t>
            </a:r>
            <a:r>
              <a:rPr lang="en-US" sz="4400" dirty="0" err="1">
                <a:solidFill>
                  <a:prstClr val="black"/>
                </a:solidFill>
                <a:latin typeface="Arial" panose="020B0604020202020204" pitchFamily="34" charset="0"/>
                <a:cs typeface="Arial" panose="020B0604020202020204" pitchFamily="34" charset="0"/>
                <a:sym typeface="Arial" panose="020B0604020202020204"/>
              </a:rPr>
              <a:t>dụng</a:t>
            </a:r>
            <a:r>
              <a:rPr lang="en-US" sz="4400" dirty="0">
                <a:solidFill>
                  <a:prstClr val="black"/>
                </a:solidFill>
                <a:latin typeface="Arial" panose="020B0604020202020204" pitchFamily="34" charset="0"/>
                <a:cs typeface="Arial" panose="020B0604020202020204" pitchFamily="34" charset="0"/>
                <a:sym typeface="Arial" panose="020B0604020202020204"/>
              </a:rPr>
              <a:t> </a:t>
            </a:r>
            <a:r>
              <a:rPr lang="en-US" sz="4400" dirty="0" err="1">
                <a:solidFill>
                  <a:prstClr val="black"/>
                </a:solidFill>
                <a:latin typeface="Arial" panose="020B0604020202020204" pitchFamily="34" charset="0"/>
                <a:cs typeface="Arial" panose="020B0604020202020204" pitchFamily="34" charset="0"/>
                <a:sym typeface="Arial" panose="020B0604020202020204"/>
              </a:rPr>
              <a:t>của</a:t>
            </a:r>
            <a:r>
              <a:rPr lang="en-US" sz="4400" dirty="0">
                <a:solidFill>
                  <a:prstClr val="black"/>
                </a:solidFill>
                <a:latin typeface="Arial" panose="020B0604020202020204" pitchFamily="34" charset="0"/>
                <a:cs typeface="Arial" panose="020B0604020202020204" pitchFamily="34" charset="0"/>
                <a:sym typeface="Arial" panose="020B0604020202020204"/>
              </a:rPr>
              <a:t> </a:t>
            </a:r>
            <a:r>
              <a:rPr lang="en-US" sz="4400" dirty="0" err="1">
                <a:solidFill>
                  <a:prstClr val="black"/>
                </a:solidFill>
                <a:latin typeface="Arial" panose="020B0604020202020204" pitchFamily="34" charset="0"/>
                <a:cs typeface="Arial" panose="020B0604020202020204" pitchFamily="34" charset="0"/>
                <a:sym typeface="Arial" panose="020B0604020202020204"/>
              </a:rPr>
              <a:t>dấu</a:t>
            </a:r>
            <a:r>
              <a:rPr lang="en-US" sz="4400" dirty="0">
                <a:solidFill>
                  <a:prstClr val="black"/>
                </a:solidFill>
                <a:latin typeface="Arial" panose="020B0604020202020204" pitchFamily="34" charset="0"/>
                <a:cs typeface="Arial" panose="020B0604020202020204" pitchFamily="34" charset="0"/>
                <a:sym typeface="Arial" panose="020B0604020202020204"/>
              </a:rPr>
              <a:t> </a:t>
            </a:r>
            <a:r>
              <a:rPr lang="en-US" sz="4400" dirty="0" err="1">
                <a:solidFill>
                  <a:prstClr val="black"/>
                </a:solidFill>
                <a:latin typeface="Arial" panose="020B0604020202020204" pitchFamily="34" charset="0"/>
                <a:cs typeface="Arial" panose="020B0604020202020204" pitchFamily="34" charset="0"/>
                <a:sym typeface="Arial" panose="020B0604020202020204"/>
              </a:rPr>
              <a:t>gạch</a:t>
            </a:r>
            <a:r>
              <a:rPr lang="en-US" sz="4400" dirty="0">
                <a:solidFill>
                  <a:prstClr val="black"/>
                </a:solidFill>
                <a:latin typeface="Arial" panose="020B0604020202020204" pitchFamily="34" charset="0"/>
                <a:cs typeface="Arial" panose="020B0604020202020204" pitchFamily="34" charset="0"/>
                <a:sym typeface="Arial" panose="020B0604020202020204"/>
              </a:rPr>
              <a:t> </a:t>
            </a:r>
            <a:r>
              <a:rPr lang="en-US" sz="4400" dirty="0" err="1">
                <a:solidFill>
                  <a:prstClr val="black"/>
                </a:solidFill>
                <a:latin typeface="Arial" panose="020B0604020202020204" pitchFamily="34" charset="0"/>
                <a:cs typeface="Arial" panose="020B0604020202020204" pitchFamily="34" charset="0"/>
                <a:sym typeface="Arial" panose="020B0604020202020204"/>
              </a:rPr>
              <a:t>ngang</a:t>
            </a:r>
            <a:r>
              <a:rPr lang="en-US" sz="4400" dirty="0">
                <a:solidFill>
                  <a:prstClr val="black"/>
                </a:solidFill>
                <a:latin typeface="Arial" panose="020B0604020202020204" pitchFamily="34" charset="0"/>
                <a:cs typeface="Arial" panose="020B0604020202020204" pitchFamily="34" charset="0"/>
                <a:sym typeface="Arial" panose="020B0604020202020204"/>
              </a:rPr>
              <a:t> </a:t>
            </a:r>
            <a:r>
              <a:rPr lang="en-US" sz="4400" dirty="0" err="1">
                <a:solidFill>
                  <a:prstClr val="black"/>
                </a:solidFill>
                <a:latin typeface="Arial" panose="020B0604020202020204" pitchFamily="34" charset="0"/>
                <a:cs typeface="Arial" panose="020B0604020202020204" pitchFamily="34" charset="0"/>
                <a:sym typeface="Arial" panose="020B0604020202020204"/>
              </a:rPr>
              <a:t>là</a:t>
            </a:r>
            <a:r>
              <a:rPr lang="en-US" sz="4400" dirty="0">
                <a:solidFill>
                  <a:prstClr val="black"/>
                </a:solidFill>
                <a:latin typeface="Arial" panose="020B0604020202020204" pitchFamily="34" charset="0"/>
                <a:cs typeface="Arial" panose="020B0604020202020204" pitchFamily="34" charset="0"/>
                <a:sym typeface="Arial" panose="020B0604020202020204"/>
              </a:rPr>
              <a:t> </a:t>
            </a:r>
            <a:r>
              <a:rPr lang="en-US" sz="4400" dirty="0" err="1">
                <a:solidFill>
                  <a:prstClr val="black"/>
                </a:solidFill>
                <a:latin typeface="Arial" panose="020B0604020202020204" pitchFamily="34" charset="0"/>
                <a:cs typeface="Arial" panose="020B0604020202020204" pitchFamily="34" charset="0"/>
                <a:sym typeface="Arial" panose="020B0604020202020204"/>
              </a:rPr>
              <a:t>gì</a:t>
            </a:r>
            <a:r>
              <a:rPr lang="en-US" sz="4400" dirty="0">
                <a:solidFill>
                  <a:prstClr val="black"/>
                </a:solidFill>
                <a:latin typeface="Arial" panose="020B0604020202020204" pitchFamily="34" charset="0"/>
                <a:cs typeface="Arial" panose="020B0604020202020204" pitchFamily="34" charset="0"/>
                <a:sym typeface="Arial" panose="020B0604020202020204"/>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8" name="drum-and-marimba-lost-hits_fkJk_HVO_NWM">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1315227" y="7015612"/>
            <a:ext cx="609600" cy="609600"/>
          </a:xfrm>
          <a:prstGeom prst="rect">
            <a:avLst/>
          </a:prstGeom>
        </p:spPr>
      </p:pic>
      <p:pic>
        <p:nvPicPr>
          <p:cNvPr id="19" name="audioblocks-happy-pop-ding-success_SY4-7pZIRPU_NWM">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3058560" y="5176493"/>
            <a:ext cx="609600" cy="609600"/>
          </a:xfrm>
          <a:prstGeom prst="rect">
            <a:avLst/>
          </a:prstGeom>
        </p:spPr>
      </p:pic>
      <p:sp>
        <p:nvSpPr>
          <p:cNvPr id="2" name="Oval 1"/>
          <p:cNvSpPr/>
          <p:nvPr/>
        </p:nvSpPr>
        <p:spPr>
          <a:xfrm>
            <a:off x="839971" y="2276070"/>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sp>
        <p:nvSpPr>
          <p:cNvPr id="20" name="Arrow: Left 19">
            <a:hlinkClick r:id="rId12" action="ppaction://hlinksldjump"/>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p:cNvPicPr>
            <a:picLocks noChangeAspect="1" noChangeArrowheads="1"/>
          </p:cNvPicPr>
          <p:nvPr/>
        </p:nvPicPr>
        <p:blipFill rotWithShape="1">
          <a:blip r:embed="rId2">
            <a:extLst>
              <a:ext uri="{28A0092B-C50C-407E-A947-70E740481C1C}">
                <a14:useLocalDpi xmlns:a14="http://schemas.microsoft.com/office/drawing/2010/main" val="0"/>
              </a:ext>
            </a:extLst>
          </a:blip>
          <a:srcRect b="35003"/>
          <a:stretch>
            <a:fillRect/>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4" name="Câu hỏi"/>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pic>
        <p:nvPicPr>
          <p:cNvPr id="18" name="drum-and-marimba-lost-hits_fkJk_HVO_NW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1315227" y="7015612"/>
            <a:ext cx="609600" cy="609600"/>
          </a:xfrm>
          <a:prstGeom prst="rect">
            <a:avLst/>
          </a:prstGeom>
        </p:spPr>
      </p:pic>
      <p:sp>
        <p:nvSpPr>
          <p:cNvPr id="20" name="Arrow: Left 19">
            <a:hlinkClick r:id="rId6" action="ppaction://hlinksldjump"/>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p:cNvPicPr>
            <a:picLocks noChangeAspect="1"/>
          </p:cNvPicPr>
          <p:nvPr/>
        </p:nvPicPr>
        <p:blipFill rotWithShape="1">
          <a:blip r:embed="rId2" cstate="print">
            <a:extLst>
              <a:ext uri="{28A0092B-C50C-407E-A947-70E740481C1C}">
                <a14:useLocalDpi xmlns:a14="http://schemas.microsoft.com/office/drawing/2010/main" val="0"/>
              </a:ext>
            </a:extLst>
          </a:blip>
          <a:srcRect t="89729" r="14345"/>
          <a:stretch>
            <a:fillRect/>
          </a:stretch>
        </p:blipFill>
        <p:spPr>
          <a:xfrm>
            <a:off x="8013537" y="3222173"/>
            <a:ext cx="5221028" cy="939163"/>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385"/>
          <a:stretch>
            <a:fillRect/>
          </a:stretch>
        </p:blipFill>
        <p:spPr>
          <a:xfrm>
            <a:off x="-210385" y="2925160"/>
            <a:ext cx="12683064" cy="4083744"/>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p:cNvPicPr>
            <a:picLocks noChangeAspect="1"/>
          </p:cNvPicPr>
          <p:nvPr/>
        </p:nvPicPr>
        <p:blipFill rotWithShape="1">
          <a:blip r:embed="rId2" cstate="print">
            <a:extLst>
              <a:ext uri="{28A0092B-C50C-407E-A947-70E740481C1C}">
                <a14:useLocalDpi xmlns:a14="http://schemas.microsoft.com/office/drawing/2010/main" val="0"/>
              </a:ext>
            </a:extLst>
          </a:blip>
          <a:srcRect t="89729" r="14345"/>
          <a:stretch>
            <a:fillRect/>
          </a:stretch>
        </p:blipFill>
        <p:spPr>
          <a:xfrm>
            <a:off x="1763558" y="3503431"/>
            <a:ext cx="5221028" cy="939163"/>
          </a:xfrm>
          <a:prstGeom prst="rect">
            <a:avLst/>
          </a:prstGeom>
        </p:spPr>
      </p:pic>
      <p:pic>
        <p:nvPicPr>
          <p:cNvPr id="17"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1860731" y="1046969"/>
            <a:ext cx="7407282" cy="2871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312000" y="2214419"/>
            <a:ext cx="1188000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và biết cách sử dụng dấu ngoặc kép, dấu gạch ngang.</a:t>
            </a:r>
            <a:endParaRPr lang="vi-VN" sz="4000" b="1" dirty="0">
              <a:solidFill>
                <a:srgbClr val="0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1"/>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p:cNvPicPr>
            <a:picLocks noChangeAspect="1"/>
          </p:cNvPicPr>
          <p:nvPr/>
        </p:nvPicPr>
        <p:blipFill>
          <a:blip r:embed="rId6"/>
          <a:stretch>
            <a:fillRect/>
          </a:stretch>
        </p:blipFill>
        <p:spPr>
          <a:xfrm>
            <a:off x="3714750" y="2633905"/>
            <a:ext cx="6532186" cy="29014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in_file_20442941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p:cNvPicPr>
            <a:picLocks noChangeAspect="1"/>
          </p:cNvPicPr>
          <p:nvPr/>
        </p:nvPicPr>
        <p:blipFill>
          <a:blip r:embed="rId4"/>
          <a:stretch>
            <a:fillRect/>
          </a:stretch>
        </p:blipFill>
        <p:spPr>
          <a:xfrm>
            <a:off x="2142814" y="2561378"/>
            <a:ext cx="7163421" cy="19447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400"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panose="020B0604020202020204"/>
              </a:rPr>
              <a:t>1</a:t>
            </a:r>
            <a:r>
              <a:rPr lang="en-US" altLang="en-US" sz="3300" b="1" i="1" dirty="0">
                <a:solidFill>
                  <a:srgbClr val="FFFF00"/>
                </a:solidFill>
                <a:latin typeface="Calibri" panose="020F0502020204030204" pitchFamily="34" charset="0"/>
                <a:cs typeface="Calibri" panose="020F0502020204030204" pitchFamily="34" charset="0"/>
                <a:sym typeface="Arial" panose="020B0604020202020204"/>
              </a:rPr>
              <a:t>.</a:t>
            </a:r>
            <a:r>
              <a:rPr lang="vi-VN" altLang="en-US" sz="3300" b="1" i="1" dirty="0">
                <a:solidFill>
                  <a:srgbClr val="FFFF00"/>
                </a:solidFill>
                <a:latin typeface="Calibri" panose="020F0502020204030204" pitchFamily="34" charset="0"/>
                <a:cs typeface="Calibri" panose="020F0502020204030204" pitchFamily="34" charset="0"/>
                <a:sym typeface="Arial" panose="020B0604020202020204"/>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panose="020B0604020202020204"/>
            </a:endParaRPr>
          </a:p>
        </p:txBody>
      </p:sp>
      <p:grpSp>
        <p:nvGrpSpPr>
          <p:cNvPr id="4" name="Group 3"/>
          <p:cNvGrpSpPr/>
          <p:nvPr/>
        </p:nvGrpSpPr>
        <p:grpSpPr>
          <a:xfrm>
            <a:off x="352424" y="838200"/>
            <a:ext cx="6296025" cy="2324100"/>
            <a:chOff x="381000" y="1133475"/>
            <a:chExt cx="5943600" cy="2882778"/>
          </a:xfrm>
        </p:grpSpPr>
        <p:sp>
          <p:nvSpPr>
            <p:cNvPr id="2" name="Rectangle: Rounded Corners 1"/>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endParaRPr lang="en-US" sz="2200" dirty="0"/>
            </a:p>
            <a:p>
              <a:pPr algn="r"/>
              <a:r>
                <a:rPr lang="en-US" sz="2200" i="1" dirty="0"/>
                <a:t>(</a:t>
              </a:r>
              <a:r>
                <a:rPr lang="en-US" sz="2200" i="1" dirty="0" err="1"/>
                <a:t>Lâm</a:t>
              </a:r>
              <a:r>
                <a:rPr lang="en-US" sz="2200" i="1" dirty="0"/>
                <a:t> Anh</a:t>
              </a:r>
              <a:endParaRPr lang="en-US" sz="2200" i="1" dirty="0"/>
            </a:p>
          </p:txBody>
        </p:sp>
      </p:grpSp>
      <p:grpSp>
        <p:nvGrpSpPr>
          <p:cNvPr id="5" name="Group 4"/>
          <p:cNvGrpSpPr/>
          <p:nvPr/>
        </p:nvGrpSpPr>
        <p:grpSpPr>
          <a:xfrm>
            <a:off x="304799" y="3676650"/>
            <a:ext cx="6238875" cy="2828925"/>
            <a:chOff x="381000" y="1133475"/>
            <a:chExt cx="5943600" cy="2457450"/>
          </a:xfrm>
        </p:grpSpPr>
        <p:sp>
          <p:nvSpPr>
            <p:cNvPr id="6" name="Rectangle: Rounded Corners 5"/>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endParaRPr lang="en-US" sz="2200" dirty="0"/>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endParaRPr lang="en-US" sz="2200" i="1" dirty="0"/>
            </a:p>
          </p:txBody>
        </p:sp>
      </p:grpSp>
      <p:sp>
        <p:nvSpPr>
          <p:cNvPr id="8" name="Rectangle 7"/>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phân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1059585"/>
            <a:ext cx="11563350" cy="5474565"/>
            <a:chOff x="1612497" y="357133"/>
            <a:chExt cx="11004752" cy="5474565"/>
          </a:xfrm>
        </p:grpSpPr>
        <p:grpSp>
          <p:nvGrpSpPr>
            <p:cNvPr id="3" name="Group 2"/>
            <p:cNvGrpSpPr/>
            <p:nvPr/>
          </p:nvGrpSpPr>
          <p:grpSpPr>
            <a:xfrm>
              <a:off x="1612497" y="1442125"/>
              <a:ext cx="11004752" cy="4389573"/>
              <a:chOff x="1612498" y="1592872"/>
              <a:chExt cx="11004752" cy="4389573"/>
            </a:xfrm>
          </p:grpSpPr>
          <p:sp>
            <p:nvSpPr>
              <p:cNvPr id="6" name="Cloud Callout 8"/>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0" i="0" u="none" strike="noStrike" kern="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7" name="Rectangle 6"/>
              <p:cNvSpPr/>
              <p:nvPr/>
            </p:nvSpPr>
            <p:spPr>
              <a:xfrm>
                <a:off x="2900953" y="2211605"/>
                <a:ext cx="8527189"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panose="05020102010507070707"/>
                  </a:rPr>
                  <a:t>Dấu ngoặc kép thường được dùng để dẫn lời nói trực tiếp của nhân vật hoặc của người nào đó. </a:t>
                </a:r>
                <a:endPar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panose="05020102010507070707"/>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panose="05020102010507070707"/>
                  </a:rPr>
                  <a:t>Nếu lời nói trực tiếp là một câu trọn vẹn hay một đoạn văn thì trước dấu ngoặc kép ta thường phải thêm dấu hai chấm.</a:t>
                </a:r>
                <a:endPar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panose="05020102010507070707"/>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panose="05020102010507070707"/>
                  </a:rPr>
                  <a:t>Dấu ngoặc kép còn được dùng để đánh dấu những từ ngữ được dùng với ý nghĩa đặc biệt.</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46259"/>
            <a:stretch>
              <a:fillRect/>
            </a:stretch>
          </p:blipFill>
          <p:spPr bwMode="auto">
            <a:xfrm>
              <a:off x="6065753" y="35713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panose="020B0604020202020204"/>
                  <a:sym typeface="Arial" panose="020B0604020202020204"/>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panose="020B0604020202020204"/>
                <a:sym typeface="Arial" panose="020B0604020202020204"/>
              </a:endParaRPr>
            </a:p>
          </p:txBody>
        </p:sp>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2.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Chọn</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dấu</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ngoặc</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kép</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hoặc</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dấu</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gạch</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ngang</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thay</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cho</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 ô </a:t>
            </a:r>
            <a:r>
              <a:rPr kumimoji="0" lang="en-US" sz="3300" b="1" i="0" u="none" strike="noStrike" kern="0" cap="none" spc="0" normalizeH="0" baseline="0" noProof="0" dirty="0" err="1">
                <a:ln>
                  <a:noFill/>
                </a:ln>
                <a:solidFill>
                  <a:srgbClr val="FFFF00"/>
                </a:solidFill>
                <a:effectLst/>
                <a:uLnTx/>
                <a:uFillTx/>
                <a:cs typeface="Arial" panose="020B0604020202020204"/>
                <a:sym typeface="Arial" panose="020B0604020202020204"/>
              </a:rPr>
              <a:t>vuông</a:t>
            </a:r>
            <a:r>
              <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rPr>
              <a:t>.</a:t>
            </a:r>
            <a:endParaRPr kumimoji="0" lang="en-US" sz="3300" b="1" i="0" u="none" strike="noStrike" kern="0" cap="none" spc="0" normalizeH="0" baseline="0" noProof="0" dirty="0">
              <a:ln>
                <a:noFill/>
              </a:ln>
              <a:solidFill>
                <a:srgbClr val="FFFF00"/>
              </a:solidFill>
              <a:effectLst/>
              <a:uLnTx/>
              <a:uFillTx/>
              <a:cs typeface="Arial" panose="020B0604020202020204"/>
              <a:sym typeface="Arial" panose="020B0604020202020204"/>
            </a:endParaRPr>
          </a:p>
        </p:txBody>
      </p:sp>
      <p:sp>
        <p:nvSpPr>
          <p:cNvPr id="22" name="TextBox 21"/>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endParaRPr lang="vi-VN" sz="2800" b="0" i="0" dirty="0">
              <a:solidFill>
                <a:srgbClr val="000000"/>
              </a:solidFill>
              <a:effectLst/>
              <a:latin typeface="Calibri" panose="020F0502020204030204" pitchFamily="34" charset="0"/>
              <a:cs typeface="Calibri" panose="020F0502020204030204" pitchFamily="34" charset="0"/>
            </a:endParaRP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endParaRPr lang="vi-VN" sz="2800" b="0" i="0" dirty="0">
              <a:solidFill>
                <a:srgbClr val="00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endParaRPr lang="vi-VN" sz="2800" b="0" i="0" dirty="0">
              <a:solidFill>
                <a:srgbClr val="000000"/>
              </a:solidFill>
              <a:effectLst/>
              <a:latin typeface="Calibri" panose="020F0502020204030204" pitchFamily="34" charset="0"/>
              <a:cs typeface="Calibri" panose="020F0502020204030204" pitchFamily="34" charset="0"/>
            </a:endParaRP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30" name="Rectangle 29"/>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panose="020B0604020202020204"/>
            </a:endParaRPr>
          </a:p>
        </p:txBody>
      </p:sp>
      <p:sp>
        <p:nvSpPr>
          <p:cNvPr id="31" name="Rectangle 30"/>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 name="TextBox 1"/>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endParaRPr lang="vi-VN" sz="2800" b="0" i="0" dirty="0">
              <a:solidFill>
                <a:srgbClr val="000000"/>
              </a:solidFill>
              <a:effectLst/>
              <a:latin typeface="Calibri" panose="020F0502020204030204" pitchFamily="34" charset="0"/>
              <a:cs typeface="Calibri" panose="020F0502020204030204" pitchFamily="34" charset="0"/>
            </a:endParaRPr>
          </a:p>
        </p:txBody>
      </p:sp>
      <p:sp>
        <p:nvSpPr>
          <p:cNvPr id="3" name="Rectangle 2"/>
          <p:cNvSpPr/>
          <p:nvPr/>
        </p:nvSpPr>
        <p:spPr>
          <a:xfrm>
            <a:off x="3170688" y="526626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4" name="Rectangle 3"/>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tags/tag1.xml><?xml version="1.0" encoding="utf-8"?>
<p:tagLst xmlns:p="http://schemas.openxmlformats.org/presentationml/2006/main">
  <p:tag name="SHAPE_LOCKS" val="95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2625</Words>
  <Application>WPS Presentation</Application>
  <PresentationFormat>Widescreen</PresentationFormat>
  <Paragraphs>71</Paragraphs>
  <Slides>19</Slides>
  <Notes>2</Notes>
  <HiddenSlides>0</HiddenSlides>
  <MMClips>9</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19</vt:i4>
      </vt:variant>
    </vt:vector>
  </HeadingPairs>
  <TitlesOfParts>
    <vt:vector size="39" baseType="lpstr">
      <vt:lpstr>Arial</vt:lpstr>
      <vt:lpstr>SimSun</vt:lpstr>
      <vt:lpstr>Wingdings</vt:lpstr>
      <vt:lpstr>#9Slide02 Noi dung dai</vt:lpstr>
      <vt:lpstr>Microsoft YaHei</vt:lpstr>
      <vt:lpstr>Wingdings</vt:lpstr>
      <vt:lpstr>Calibri</vt:lpstr>
      <vt:lpstr>方正正黑简体</vt:lpstr>
      <vt:lpstr>Arial</vt:lpstr>
      <vt:lpstr>Wingdings 2</vt:lpstr>
      <vt:lpstr>UVN Banh Mi</vt:lpstr>
      <vt:lpstr>Segoe Print</vt:lpstr>
      <vt:lpstr>Calibri</vt:lpstr>
      <vt:lpstr>Times New Roman</vt:lpstr>
      <vt:lpstr>Arial Unicode MS</vt:lpstr>
      <vt:lpstr>#9Slide07 Crocante</vt:lpstr>
      <vt:lpstr>Wide Latin</vt:lpstr>
      <vt:lpstr>#9Slide02 Noi dung dai</vt:lpstr>
      <vt:lpstr>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2023-01-31T07:25:00Z</dcterms:created>
  <dcterms:modified xsi:type="dcterms:W3CDTF">2023-05-16T12:22:27Z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743E95F63C8E49A8B8D19E84553DF5DE</vt:lpwstr>
  </property>
  <property fmtid="{D5CDD505-2E9C-101B-9397-08002B2CF9AE}" pid="3" name="KSOProductBuildVer">
    <vt:lpwstr>1033-11.2.0.11537</vt:lpwstr>
  </property>
</Properties>
</file>