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3"/>
  </p:sldMasterIdLst>
  <p:notesMasterIdLst>
    <p:notesMasterId r:id="rId9"/>
  </p:notesMasterIdLst>
  <p:sldIdLst>
    <p:sldId id="280" r:id="rId4"/>
    <p:sldId id="9513" r:id="rId5"/>
    <p:sldId id="9512" r:id="rId6"/>
    <p:sldId id="272" r:id="rId7"/>
    <p:sldId id="9474" r:id="rId8"/>
    <p:sldId id="9515" r:id="rId10"/>
    <p:sldId id="9516" r:id="rId11"/>
    <p:sldId id="9517" r:id="rId12"/>
    <p:sldId id="268" r:id="rId13"/>
    <p:sldId id="269" r:id="rId14"/>
    <p:sldId id="284" r:id="rId15"/>
    <p:sldId id="9518" r:id="rId16"/>
    <p:sldId id="9519" r:id="rId17"/>
    <p:sldId id="11088528" r:id="rId18"/>
    <p:sldId id="9524" r:id="rId19"/>
    <p:sldId id="2638" r:id="rId20"/>
    <p:sldId id="271"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8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F00910-C279-4734-AEA7-8C46DBB432E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CB4389-E712-4B21-A368-D0F259AB50E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9.xml"/><Relationship Id="rId8" Type="http://schemas.openxmlformats.org/officeDocument/2006/relationships/slideLayout" Target="../slideLayouts/slideLayout18.xml"/><Relationship Id="rId7" Type="http://schemas.openxmlformats.org/officeDocument/2006/relationships/slideLayout" Target="../slideLayouts/slideLayout17.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3" Type="http://schemas.openxmlformats.org/officeDocument/2006/relationships/slideLayout" Target="../slideLayouts/slideLayout13.xml"/><Relationship Id="rId2" Type="http://schemas.openxmlformats.org/officeDocument/2006/relationships/slideLayout" Target="../slideLayouts/slideLayout12.xml"/><Relationship Id="rId15" Type="http://schemas.openxmlformats.org/officeDocument/2006/relationships/theme" Target="../theme/theme2.xml"/><Relationship Id="rId14" Type="http://schemas.openxmlformats.org/officeDocument/2006/relationships/image" Target="../media/image1.jpeg"/><Relationship Id="rId13" Type="http://schemas.openxmlformats.org/officeDocument/2006/relationships/slideLayout" Target="../slideLayouts/slideLayout23.xml"/><Relationship Id="rId12" Type="http://schemas.openxmlformats.org/officeDocument/2006/relationships/slideLayout" Target="../slideLayouts/slideLayout22.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descr="A picture containing shape&#10;&#10;Description automatically generated"/>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828800" y="238125"/>
            <a:ext cx="1390650" cy="1390650"/>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png"/><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8.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9.png"/><Relationship Id="rId1" Type="http://schemas.openxmlformats.org/officeDocument/2006/relationships/image" Target="../media/image11.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1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33.png"/><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GIF"/><Relationship Id="rId2" Type="http://schemas.openxmlformats.org/officeDocument/2006/relationships/image" Target="../media/image9.png"/><Relationship Id="rId1" Type="http://schemas.openxmlformats.org/officeDocument/2006/relationships/image" Target="../media/image8.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GIF"/><Relationship Id="rId2" Type="http://schemas.openxmlformats.org/officeDocument/2006/relationships/image" Target="../media/image8.jpeg"/><Relationship Id="rId1" Type="http://schemas.openxmlformats.org/officeDocument/2006/relationships/image" Target="../media/image10.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15.png"/><Relationship Id="rId4" Type="http://schemas.microsoft.com/office/2007/relationships/hdphoto" Target="../media/image14.wdp"/><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jpe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7.xml"/><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1.jpe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8.png"/><Relationship Id="rId3" Type="http://schemas.microsoft.com/office/2007/relationships/hdphoto" Target="../media/image17.wdp"/><Relationship Id="rId2" Type="http://schemas.openxmlformats.org/officeDocument/2006/relationships/image" Target="../media/image16.png"/><Relationship Id="rId1" Type="http://schemas.openxmlformats.org/officeDocument/2006/relationships/image" Target="../media/image11.jpe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image" Target="../media/image10.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p:cNvSpPr/>
          <p:nvPr/>
        </p:nvSpPr>
        <p:spPr>
          <a:xfrm>
            <a:off x="586925" y="1197681"/>
            <a:ext cx="10614485" cy="4462638"/>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grpSp>
        <p:nvGrpSpPr>
          <p:cNvPr id="7" name="Group 6"/>
          <p:cNvGrpSpPr/>
          <p:nvPr/>
        </p:nvGrpSpPr>
        <p:grpSpPr>
          <a:xfrm>
            <a:off x="8548576" y="3429000"/>
            <a:ext cx="3429000" cy="3429000"/>
            <a:chOff x="5986351" y="2708345"/>
            <a:chExt cx="3429000" cy="3429000"/>
          </a:xfrm>
        </p:grpSpPr>
        <p:sp>
          <p:nvSpPr>
            <p:cNvPr id="8" name="Oval 7"/>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grpSp>
        <p:nvGrpSpPr>
          <p:cNvPr id="11" name="Group 10"/>
          <p:cNvGrpSpPr/>
          <p:nvPr/>
        </p:nvGrpSpPr>
        <p:grpSpPr>
          <a:xfrm>
            <a:off x="-111551" y="3340945"/>
            <a:ext cx="3429000" cy="3429000"/>
            <a:chOff x="11776779" y="3732627"/>
            <a:chExt cx="3429000" cy="3429000"/>
          </a:xfrm>
        </p:grpSpPr>
        <p:sp>
          <p:nvSpPr>
            <p:cNvPr id="12" name="Oval 11"/>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6779" y="3732627"/>
              <a:ext cx="3429000" cy="3429000"/>
            </a:xfrm>
            <a:prstGeom prst="rect">
              <a:avLst/>
            </a:prstGeom>
          </p:spPr>
        </p:pic>
      </p:grpSp>
      <p:pic>
        <p:nvPicPr>
          <p:cNvPr id="2" name="Picture 1"/>
          <p:cNvPicPr>
            <a:picLocks noChangeAspect="1"/>
          </p:cNvPicPr>
          <p:nvPr/>
        </p:nvPicPr>
        <p:blipFill>
          <a:blip r:embed="rId5"/>
          <a:stretch>
            <a:fillRect/>
          </a:stretch>
        </p:blipFill>
        <p:spPr>
          <a:xfrm>
            <a:off x="2270428" y="2540408"/>
            <a:ext cx="7651143" cy="2310584"/>
          </a:xfrm>
          <a:prstGeom prst="rect">
            <a:avLst/>
          </a:prstGeom>
        </p:spPr>
      </p:pic>
      <p:pic>
        <p:nvPicPr>
          <p:cNvPr id="4" name="Picture 3"/>
          <p:cNvPicPr>
            <a:picLocks noChangeAspect="1"/>
          </p:cNvPicPr>
          <p:nvPr/>
        </p:nvPicPr>
        <p:blipFill>
          <a:blip r:embed="rId6"/>
          <a:stretch>
            <a:fillRect/>
          </a:stretch>
        </p:blipFill>
        <p:spPr>
          <a:xfrm>
            <a:off x="4401178" y="1357833"/>
            <a:ext cx="3084843" cy="1170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1"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Vertical)">
                                      <p:cBhvr>
                                        <p:cTn id="7" dur="500"/>
                                        <p:tgtEl>
                                          <p:spTgt spid="18"/>
                                        </p:tgtEl>
                                      </p:cBhvr>
                                    </p:animEffect>
                                  </p:childTnLst>
                                </p:cTn>
                              </p:par>
                              <p:par>
                                <p:cTn id="8" presetID="6" presetClass="emph" presetSubtype="0" fill="hold" grpId="0" nodeType="withEffect">
                                  <p:stCondLst>
                                    <p:cond delay="0"/>
                                  </p:stCondLst>
                                  <p:childTnLst>
                                    <p:animScale>
                                      <p:cBhvr>
                                        <p:cTn id="9" dur="2000" fill="hold"/>
                                        <p:tgtEl>
                                          <p:spTgt spid="18"/>
                                        </p:tgtEl>
                                      </p:cBhvr>
                                      <p:by x="150000" y="150000"/>
                                    </p:animScale>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6" name="Rectangle: Rounded Corners 5"/>
          <p:cNvSpPr/>
          <p:nvPr/>
        </p:nvSpPr>
        <p:spPr>
          <a:xfrm>
            <a:off x="1016182" y="1041763"/>
            <a:ext cx="10355380" cy="5580978"/>
          </a:xfrm>
          <a:prstGeom prst="round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7" name="Rectangle: Rounded Corners 6"/>
          <p:cNvSpPr/>
          <p:nvPr/>
        </p:nvSpPr>
        <p:spPr>
          <a:xfrm>
            <a:off x="2276203" y="301535"/>
            <a:ext cx="7197634" cy="1436913"/>
          </a:xfrm>
          <a:prstGeom prst="roundRect">
            <a:avLst>
              <a:gd name="adj" fmla="val 29394"/>
            </a:avLst>
          </a:prstGeom>
          <a:solidFill>
            <a:srgbClr val="F4B183">
              <a:alpha val="9294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p:cNvSpPr>
            <a:spLocks noGrp="1"/>
          </p:cNvSpPr>
          <p:nvPr>
            <p:ph type="title"/>
          </p:nvPr>
        </p:nvSpPr>
        <p:spPr>
          <a:xfrm>
            <a:off x="2718163" y="357209"/>
            <a:ext cx="6973388" cy="1325563"/>
          </a:xfrm>
        </p:spPr>
        <p:txBody>
          <a:bodyPr>
            <a:normAutofit/>
          </a:bodyPr>
          <a:lstStyle/>
          <a:p>
            <a:r>
              <a:rPr lang="en-US" sz="6000" dirty="0" err="1">
                <a:latin typeface="+mn-lt"/>
              </a:rPr>
              <a:t>Lưu</a:t>
            </a:r>
            <a:r>
              <a:rPr lang="en-US" sz="6000" dirty="0">
                <a:latin typeface="+mn-lt"/>
              </a:rPr>
              <a:t> ý </a:t>
            </a:r>
            <a:r>
              <a:rPr lang="en-US" sz="6000" dirty="0" err="1">
                <a:latin typeface="+mn-lt"/>
              </a:rPr>
              <a:t>tư</a:t>
            </a:r>
            <a:r>
              <a:rPr lang="en-US" sz="6000" dirty="0">
                <a:latin typeface="+mn-lt"/>
              </a:rPr>
              <a:t> </a:t>
            </a:r>
            <a:r>
              <a:rPr lang="en-US" sz="6000" dirty="0" err="1">
                <a:latin typeface="+mn-lt"/>
              </a:rPr>
              <a:t>thế</a:t>
            </a:r>
            <a:r>
              <a:rPr lang="en-US" sz="6000" dirty="0">
                <a:latin typeface="+mn-lt"/>
              </a:rPr>
              <a:t> </a:t>
            </a:r>
            <a:r>
              <a:rPr lang="en-US" sz="6000" dirty="0" err="1">
                <a:latin typeface="+mn-lt"/>
              </a:rPr>
              <a:t>ngồi</a:t>
            </a:r>
            <a:r>
              <a:rPr lang="en-US" sz="6000" dirty="0">
                <a:latin typeface="+mn-lt"/>
              </a:rPr>
              <a:t> </a:t>
            </a:r>
            <a:r>
              <a:rPr lang="en-US" sz="6000" dirty="0" err="1">
                <a:latin typeface="+mn-lt"/>
              </a:rPr>
              <a:t>viết</a:t>
            </a:r>
            <a:endParaRPr lang="en-US" sz="6000" dirty="0">
              <a:latin typeface="+mn-lt"/>
            </a:endParaRPr>
          </a:p>
        </p:txBody>
      </p:sp>
      <p:sp>
        <p:nvSpPr>
          <p:cNvPr id="3" name="Content Placeholder 2"/>
          <p:cNvSpPr>
            <a:spLocks noGrp="1"/>
          </p:cNvSpPr>
          <p:nvPr>
            <p:ph idx="1"/>
          </p:nvPr>
        </p:nvSpPr>
        <p:spPr>
          <a:xfrm>
            <a:off x="3582025" y="1944727"/>
            <a:ext cx="2518835" cy="661978"/>
          </a:xfrm>
        </p:spPr>
        <p:txBody>
          <a:bodyPr>
            <a:normAutofit/>
          </a:bodyPr>
          <a:lstStyle/>
          <a:p>
            <a:pPr marL="0" indent="0">
              <a:buNone/>
            </a:pPr>
            <a:r>
              <a:rPr lang="en-US" sz="3600" dirty="0" err="1"/>
              <a:t>Thẳng</a:t>
            </a:r>
            <a:r>
              <a:rPr lang="en-US" sz="3600" dirty="0"/>
              <a:t> </a:t>
            </a:r>
            <a:r>
              <a:rPr lang="en-US" sz="3600" dirty="0" err="1"/>
              <a:t>lưng</a:t>
            </a:r>
            <a:endParaRPr lang="en-US" sz="3600" dirty="0"/>
          </a:p>
        </p:txBody>
      </p:sp>
      <p:pic>
        <p:nvPicPr>
          <p:cNvPr id="2050" name="Picture 2" descr="Những tư thế ngồi giúp tăng chiều cao cho trẻ và phát triển tố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29" y="1965223"/>
            <a:ext cx="3629537" cy="27221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ạy con cách cầm bút đúng và viết chữ đẹp chỉ với 6 bướ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7128" y="3682850"/>
            <a:ext cx="2541485" cy="13734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trực tuyến Tuần 23 - Khối 7 | THCS Chi L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969" y="235259"/>
            <a:ext cx="1926227" cy="1656555"/>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p:cNvSpPr/>
          <p:nvPr/>
        </p:nvSpPr>
        <p:spPr>
          <a:xfrm rot="2457776">
            <a:off x="4402905" y="262121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Freeform: Shape 18"/>
          <p:cNvSpPr/>
          <p:nvPr/>
        </p:nvSpPr>
        <p:spPr>
          <a:xfrm flipH="1">
            <a:off x="5849659" y="1991182"/>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3" name="Rectangle: Rounded Corners 22"/>
          <p:cNvSpPr/>
          <p:nvPr/>
        </p:nvSpPr>
        <p:spPr>
          <a:xfrm>
            <a:off x="5875020" y="208546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nvGrpSpPr>
          <p:cNvPr id="10" name="Group 9"/>
          <p:cNvGrpSpPr/>
          <p:nvPr/>
        </p:nvGrpSpPr>
        <p:grpSpPr>
          <a:xfrm>
            <a:off x="1398322" y="4020875"/>
            <a:ext cx="4179950" cy="1141677"/>
            <a:chOff x="1398322" y="4020875"/>
            <a:chExt cx="4179950" cy="1141677"/>
          </a:xfrm>
        </p:grpSpPr>
        <p:grpSp>
          <p:nvGrpSpPr>
            <p:cNvPr id="9" name="Group 8"/>
            <p:cNvGrpSpPr/>
            <p:nvPr/>
          </p:nvGrpSpPr>
          <p:grpSpPr>
            <a:xfrm>
              <a:off x="1398322" y="4020875"/>
              <a:ext cx="3873741" cy="1141677"/>
              <a:chOff x="1398322" y="4020875"/>
              <a:chExt cx="3873741" cy="1141677"/>
            </a:xfrm>
          </p:grpSpPr>
          <p:sp>
            <p:nvSpPr>
              <p:cNvPr id="11" name="Content Placeholder 2"/>
              <p:cNvSpPr txBox="1"/>
              <p:nvPr/>
            </p:nvSpPr>
            <p:spPr>
              <a:xfrm>
                <a:off x="1398322" y="4500574"/>
                <a:ext cx="3873741" cy="661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3600" b="0" i="0" u="none" strike="noStrike" kern="1200" cap="none" spc="0" normalizeH="0" baseline="0" noProof="0" dirty="0" err="1">
                    <a:ln>
                      <a:noFill/>
                    </a:ln>
                    <a:solidFill>
                      <a:prstClr val="black"/>
                    </a:solidFill>
                    <a:effectLst/>
                    <a:uLnTx/>
                    <a:uFillTx/>
                    <a:ea typeface="+mn-ea"/>
                    <a:cs typeface="+mn-cs"/>
                  </a:rPr>
                  <a:t>Chân</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đặt</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đúng</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vị</a:t>
                </a:r>
                <a:r>
                  <a:rPr kumimoji="0" lang="en-US" sz="3600" b="0" i="0" u="none" strike="noStrike" kern="1200" cap="none" spc="0" normalizeH="0" baseline="0" noProof="0" dirty="0">
                    <a:ln>
                      <a:noFill/>
                    </a:ln>
                    <a:solidFill>
                      <a:prstClr val="black"/>
                    </a:solidFill>
                    <a:effectLst/>
                    <a:uLnTx/>
                    <a:uFillTx/>
                    <a:ea typeface="+mn-ea"/>
                    <a:cs typeface="+mn-cs"/>
                  </a:rPr>
                  <a:t> </a:t>
                </a:r>
                <a:r>
                  <a:rPr kumimoji="0" lang="en-US" sz="3600" b="0" i="0" u="none" strike="noStrike" kern="1200" cap="none" spc="0" normalizeH="0" baseline="0" noProof="0" dirty="0" err="1">
                    <a:ln>
                      <a:noFill/>
                    </a:ln>
                    <a:solidFill>
                      <a:prstClr val="black"/>
                    </a:solidFill>
                    <a:effectLst/>
                    <a:uLnTx/>
                    <a:uFillTx/>
                    <a:ea typeface="+mn-ea"/>
                    <a:cs typeface="+mn-cs"/>
                  </a:rPr>
                  <a:t>trí</a:t>
                </a:r>
                <a:endParaRPr kumimoji="0" lang="en-US" sz="3600" b="0" i="0" u="none" strike="noStrike" kern="1200" cap="none" spc="0" normalizeH="0" baseline="0" noProof="0" dirty="0">
                  <a:ln>
                    <a:noFill/>
                  </a:ln>
                  <a:solidFill>
                    <a:prstClr val="black"/>
                  </a:solidFill>
                  <a:effectLst/>
                  <a:uLnTx/>
                  <a:uFillTx/>
                  <a:ea typeface="+mn-ea"/>
                  <a:cs typeface="+mn-cs"/>
                </a:endParaRPr>
              </a:p>
            </p:txBody>
          </p:sp>
          <p:sp>
            <p:nvSpPr>
              <p:cNvPr id="13" name="Arrow: Down 12"/>
              <p:cNvSpPr/>
              <p:nvPr/>
            </p:nvSpPr>
            <p:spPr>
              <a:xfrm rot="13342322">
                <a:off x="3317987" y="4020875"/>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sp>
          <p:nvSpPr>
            <p:cNvPr id="27" name="Rectangle: Rounded Corners 26"/>
            <p:cNvSpPr/>
            <p:nvPr/>
          </p:nvSpPr>
          <p:spPr>
            <a:xfrm>
              <a:off x="5272063" y="464433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2" name="Group 31"/>
          <p:cNvGrpSpPr/>
          <p:nvPr/>
        </p:nvGrpSpPr>
        <p:grpSpPr>
          <a:xfrm>
            <a:off x="6032335" y="4832751"/>
            <a:ext cx="1949630" cy="1473352"/>
            <a:chOff x="6032335" y="4832751"/>
            <a:chExt cx="1949630" cy="1473352"/>
          </a:xfrm>
        </p:grpSpPr>
        <p:sp>
          <p:nvSpPr>
            <p:cNvPr id="5" name="Content Placeholder 2"/>
            <p:cNvSpPr txBox="1"/>
            <p:nvPr/>
          </p:nvSpPr>
          <p:spPr>
            <a:xfrm>
              <a:off x="6032335" y="5389021"/>
              <a:ext cx="1643421"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3600" b="0" i="0" u="none" strike="noStrike" kern="1200" cap="none" spc="0" normalizeH="0" baseline="0" noProof="0">
                  <a:ln>
                    <a:noFill/>
                  </a:ln>
                  <a:solidFill>
                    <a:prstClr val="black"/>
                  </a:solidFill>
                  <a:effectLst/>
                  <a:uLnTx/>
                  <a:uFillTx/>
                  <a:ea typeface="+mn-ea"/>
                  <a:cs typeface="+mn-cs"/>
                </a:rPr>
                <a:t>1 tay cầm viết</a:t>
              </a: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5" name="Arrow: Down 14"/>
            <p:cNvSpPr/>
            <p:nvPr/>
          </p:nvSpPr>
          <p:spPr>
            <a:xfrm rot="13342322">
              <a:off x="7541499" y="4832751"/>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8" name="Rectangle: Rounded Corners 27"/>
            <p:cNvSpPr/>
            <p:nvPr/>
          </p:nvSpPr>
          <p:spPr>
            <a:xfrm>
              <a:off x="7675756" y="5845803"/>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33" name="Group 32"/>
          <p:cNvGrpSpPr/>
          <p:nvPr/>
        </p:nvGrpSpPr>
        <p:grpSpPr>
          <a:xfrm>
            <a:off x="8773315" y="4725379"/>
            <a:ext cx="2614546" cy="1549399"/>
            <a:chOff x="8773315" y="4725379"/>
            <a:chExt cx="2614546" cy="1549399"/>
          </a:xfrm>
        </p:grpSpPr>
        <p:sp>
          <p:nvSpPr>
            <p:cNvPr id="14" name="Content Placeholder 2"/>
            <p:cNvSpPr txBox="1"/>
            <p:nvPr/>
          </p:nvSpPr>
          <p:spPr>
            <a:xfrm>
              <a:off x="8773315" y="5357696"/>
              <a:ext cx="2614546" cy="91708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3600" b="0" i="0" u="none" strike="noStrike" kern="1200" cap="none" spc="0" normalizeH="0" baseline="0" noProof="0">
                  <a:ln>
                    <a:noFill/>
                  </a:ln>
                  <a:solidFill>
                    <a:prstClr val="black"/>
                  </a:solidFill>
                  <a:effectLst/>
                  <a:uLnTx/>
                  <a:uFillTx/>
                  <a:ea typeface="+mn-ea"/>
                  <a:cs typeface="+mn-cs"/>
                </a:rPr>
                <a:t>1 tay giữ trang vở</a:t>
              </a: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6" name="Arrow: Down 15"/>
            <p:cNvSpPr/>
            <p:nvPr/>
          </p:nvSpPr>
          <p:spPr>
            <a:xfrm rot="7942322">
              <a:off x="9870104" y="4584638"/>
              <a:ext cx="224366" cy="505848"/>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9" name="Rectangle: Rounded Corners 28"/>
            <p:cNvSpPr/>
            <p:nvPr/>
          </p:nvSpPr>
          <p:spPr>
            <a:xfrm>
              <a:off x="10726545" y="5804338"/>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grpSp>
        <p:nvGrpSpPr>
          <p:cNvPr id="12" name="Group 11"/>
          <p:cNvGrpSpPr/>
          <p:nvPr/>
        </p:nvGrpSpPr>
        <p:grpSpPr>
          <a:xfrm>
            <a:off x="7576111" y="2402955"/>
            <a:ext cx="3795451" cy="1466865"/>
            <a:chOff x="7576111" y="2402955"/>
            <a:chExt cx="3795451" cy="1466865"/>
          </a:xfrm>
        </p:grpSpPr>
        <p:sp>
          <p:nvSpPr>
            <p:cNvPr id="4" name="Content Placeholder 2"/>
            <p:cNvSpPr txBox="1"/>
            <p:nvPr/>
          </p:nvSpPr>
          <p:spPr>
            <a:xfrm>
              <a:off x="7576111" y="2402955"/>
              <a:ext cx="3795451" cy="12361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3200" b="0" i="0" u="none" strike="noStrike" kern="1200" cap="none" spc="0" normalizeH="0" baseline="0" noProof="0" dirty="0" err="1">
                  <a:ln>
                    <a:noFill/>
                  </a:ln>
                  <a:solidFill>
                    <a:prstClr val="black"/>
                  </a:solidFill>
                  <a:effectLst/>
                  <a:uLnTx/>
                  <a:uFillTx/>
                  <a:ea typeface="+mn-ea"/>
                  <a:cs typeface="+mn-cs"/>
                </a:rPr>
                <a:t>Khoảng</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cách</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từ</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mắt</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đến</a:t>
              </a:r>
              <a:r>
                <a:rPr kumimoji="0" lang="en-US" sz="3200" b="0" i="0" u="none" strike="noStrike" kern="1200" cap="none" spc="0" normalizeH="0" baseline="0" noProof="0" dirty="0">
                  <a:ln>
                    <a:noFill/>
                  </a:ln>
                  <a:solidFill>
                    <a:prstClr val="black"/>
                  </a:solidFill>
                  <a:effectLst/>
                  <a:uLnTx/>
                  <a:uFillTx/>
                  <a:ea typeface="+mn-ea"/>
                  <a:cs typeface="+mn-cs"/>
                </a:rPr>
                <a:t> </a:t>
              </a:r>
              <a:r>
                <a:rPr kumimoji="0" lang="en-US" sz="3200" b="0" i="0" u="none" strike="noStrike" kern="1200" cap="none" spc="0" normalizeH="0" baseline="0" noProof="0" dirty="0" err="1">
                  <a:ln>
                    <a:noFill/>
                  </a:ln>
                  <a:solidFill>
                    <a:prstClr val="black"/>
                  </a:solidFill>
                  <a:effectLst/>
                  <a:uLnTx/>
                  <a:uFillTx/>
                  <a:ea typeface="+mn-ea"/>
                  <a:cs typeface="+mn-cs"/>
                </a:rPr>
                <a:t>vở</a:t>
              </a:r>
              <a:r>
                <a:rPr kumimoji="0" lang="en-US" sz="3200" b="0" i="0" u="none" strike="noStrike" kern="1200" cap="none" spc="0" normalizeH="0" baseline="0" noProof="0" dirty="0">
                  <a:ln>
                    <a:noFill/>
                  </a:ln>
                  <a:solidFill>
                    <a:prstClr val="black"/>
                  </a:solidFill>
                  <a:effectLst/>
                  <a:uLnTx/>
                  <a:uFillTx/>
                  <a:ea typeface="+mn-ea"/>
                  <a:cs typeface="+mn-cs"/>
                </a:rPr>
                <a:t> 25 – 30cm</a:t>
              </a:r>
              <a:endParaRPr kumimoji="0" lang="en-US" sz="3200" b="0" i="0" u="none" strike="noStrike" kern="1200" cap="none" spc="0" normalizeH="0" baseline="0" noProof="0" dirty="0">
                <a:ln>
                  <a:noFill/>
                </a:ln>
                <a:solidFill>
                  <a:prstClr val="black"/>
                </a:solidFill>
                <a:effectLst/>
                <a:uLnTx/>
                <a:uFillTx/>
                <a:ea typeface="+mn-ea"/>
                <a:cs typeface="+mn-cs"/>
              </a:endParaRPr>
            </a:p>
          </p:txBody>
        </p:sp>
        <p:sp>
          <p:nvSpPr>
            <p:cNvPr id="17" name="Arrow: Down 16"/>
            <p:cNvSpPr/>
            <p:nvPr/>
          </p:nvSpPr>
          <p:spPr>
            <a:xfrm>
              <a:off x="8912864" y="3429000"/>
              <a:ext cx="190544" cy="440820"/>
            </a:xfrm>
            <a:prstGeom prst="downArrow">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0" name="Rectangle: Rounded Corners 29"/>
            <p:cNvSpPr/>
            <p:nvPr/>
          </p:nvSpPr>
          <p:spPr>
            <a:xfrm>
              <a:off x="10726545" y="3021020"/>
              <a:ext cx="306209" cy="337532"/>
            </a:xfrm>
            <a:prstGeom prst="roundRect">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grpSp>
      <p:sp>
        <p:nvSpPr>
          <p:cNvPr id="37" name="Freeform: Shape 36"/>
          <p:cNvSpPr/>
          <p:nvPr/>
        </p:nvSpPr>
        <p:spPr>
          <a:xfrm flipH="1">
            <a:off x="5247568" y="4531768"/>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8" name="Freeform: Shape 37"/>
          <p:cNvSpPr/>
          <p:nvPr/>
        </p:nvSpPr>
        <p:spPr>
          <a:xfrm flipH="1">
            <a:off x="10737714" y="2913884"/>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9" name="Freeform: Shape 38"/>
          <p:cNvSpPr/>
          <p:nvPr/>
        </p:nvSpPr>
        <p:spPr>
          <a:xfrm flipH="1">
            <a:off x="7675756" y="5726820"/>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0" name="Freeform: Shape 39"/>
          <p:cNvSpPr/>
          <p:nvPr/>
        </p:nvSpPr>
        <p:spPr>
          <a:xfrm flipH="1">
            <a:off x="10702050" y="5685921"/>
            <a:ext cx="355198" cy="449581"/>
          </a:xfrm>
          <a:custGeom>
            <a:avLst/>
            <a:gdLst>
              <a:gd name="connsiteX0" fmla="*/ 296824 w 1368444"/>
              <a:gd name="connsiteY0" fmla="*/ 0 h 1676400"/>
              <a:gd name="connsiteX1" fmla="*/ 0 w 1368444"/>
              <a:gd name="connsiteY1" fmla="*/ 0 h 1676400"/>
              <a:gd name="connsiteX2" fmla="*/ 530744 w 1368444"/>
              <a:gd name="connsiteY2" fmla="*/ 1676400 h 1676400"/>
              <a:gd name="connsiteX3" fmla="*/ 540876 w 1368444"/>
              <a:gd name="connsiteY3" fmla="*/ 1676400 h 1676400"/>
              <a:gd name="connsiteX4" fmla="*/ 827568 w 1368444"/>
              <a:gd name="connsiteY4" fmla="*/ 1676400 h 1676400"/>
              <a:gd name="connsiteX5" fmla="*/ 859420 w 1368444"/>
              <a:gd name="connsiteY5" fmla="*/ 1676400 h 1676400"/>
              <a:gd name="connsiteX6" fmla="*/ 1368444 w 1368444"/>
              <a:gd name="connsiteY6" fmla="*/ 882699 h 1676400"/>
              <a:gd name="connsiteX7" fmla="*/ 1049900 w 1368444"/>
              <a:gd name="connsiteY7" fmla="*/ 882699 h 1676400"/>
              <a:gd name="connsiteX8" fmla="*/ 732816 w 1368444"/>
              <a:gd name="connsiteY8" fmla="*/ 1377116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8444" h="1676400">
                <a:moveTo>
                  <a:pt x="296824" y="0"/>
                </a:moveTo>
                <a:lnTo>
                  <a:pt x="0" y="0"/>
                </a:lnTo>
                <a:lnTo>
                  <a:pt x="530744" y="1676400"/>
                </a:lnTo>
                <a:lnTo>
                  <a:pt x="540876" y="1676400"/>
                </a:lnTo>
                <a:lnTo>
                  <a:pt x="827568" y="1676400"/>
                </a:lnTo>
                <a:lnTo>
                  <a:pt x="859420" y="1676400"/>
                </a:lnTo>
                <a:lnTo>
                  <a:pt x="1368444" y="882699"/>
                </a:lnTo>
                <a:lnTo>
                  <a:pt x="1049900" y="882699"/>
                </a:lnTo>
                <a:lnTo>
                  <a:pt x="732816" y="1377116"/>
                </a:lnTo>
                <a:close/>
              </a:path>
            </a:pathLst>
          </a:custGeom>
          <a:solidFill>
            <a:srgbClr val="558DB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35" name="Straight Connector 34"/>
          <p:cNvCxnSpPr/>
          <p:nvPr/>
        </p:nvCxnSpPr>
        <p:spPr>
          <a:xfrm flipH="1">
            <a:off x="5578272" y="1738448"/>
            <a:ext cx="1357702" cy="4884293"/>
          </a:xfrm>
          <a:prstGeom prst="line">
            <a:avLst/>
          </a:prstGeom>
        </p:spPr>
        <p:style>
          <a:lnRef idx="1">
            <a:schemeClr val="dk1"/>
          </a:lnRef>
          <a:fillRef idx="0">
            <a:schemeClr val="dk1"/>
          </a:fillRef>
          <a:effectRef idx="0">
            <a:schemeClr val="dk1"/>
          </a:effectRef>
          <a:fontRef idx="minor">
            <a:schemeClr val="tx1"/>
          </a:fontRef>
        </p:style>
      </p:cxnSp>
      <p:sp>
        <p:nvSpPr>
          <p:cNvPr id="31" name="Arrow: Down 30"/>
          <p:cNvSpPr/>
          <p:nvPr/>
        </p:nvSpPr>
        <p:spPr>
          <a:xfrm rot="16200000">
            <a:off x="6255232" y="3438509"/>
            <a:ext cx="378482" cy="696946"/>
          </a:xfrm>
          <a:prstGeom prst="downArrow">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barn(inVertical)">
                                      <p:cBhvr>
                                        <p:cTn id="36" dur="500"/>
                                        <p:tgtEl>
                                          <p:spTgt spid="31"/>
                                        </p:tgtEl>
                                      </p:cBhvr>
                                    </p:animEffec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par>
                                <p:cTn id="39" presetID="16" presetClass="entr" presetSubtype="21" fill="hold" nodeType="withEffect">
                                  <p:stCondLst>
                                    <p:cond delay="0"/>
                                  </p:stCondLst>
                                  <p:childTnLst>
                                    <p:set>
                                      <p:cBhvr>
                                        <p:cTn id="40" dur="1" fill="hold">
                                          <p:stCondLst>
                                            <p:cond delay="0"/>
                                          </p:stCondLst>
                                        </p:cTn>
                                        <p:tgtEl>
                                          <p:spTgt spid="2052"/>
                                        </p:tgtEl>
                                        <p:attrNameLst>
                                          <p:attrName>style.visibility</p:attrName>
                                        </p:attrNameLst>
                                      </p:cBhvr>
                                      <p:to>
                                        <p:strVal val="visible"/>
                                      </p:to>
                                    </p:set>
                                    <p:animEffect transition="in" filter="barn(inVertical)">
                                      <p:cBhvr>
                                        <p:cTn id="41" dur="500"/>
                                        <p:tgtEl>
                                          <p:spTgt spid="205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fade">
                                      <p:cBhvr>
                                        <p:cTn id="55" dur="500"/>
                                        <p:tgtEl>
                                          <p:spTgt spid="32"/>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19" grpId="0" animBg="1"/>
      <p:bldP spid="23" grpId="0" animBg="1"/>
      <p:bldP spid="37" grpId="0" animBg="1"/>
      <p:bldP spid="38" grpId="0" animBg="1"/>
      <p:bldP spid="39" grpId="0" animBg="1"/>
      <p:bldP spid="4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grpSp>
        <p:nvGrpSpPr>
          <p:cNvPr id="35" name="Group 34"/>
          <p:cNvGrpSpPr/>
          <p:nvPr/>
        </p:nvGrpSpPr>
        <p:grpSpPr>
          <a:xfrm>
            <a:off x="1576923" y="2093033"/>
            <a:ext cx="7184851" cy="1534601"/>
            <a:chOff x="1576923" y="2093033"/>
            <a:chExt cx="7184851" cy="1534601"/>
          </a:xfrm>
        </p:grpSpPr>
        <p:sp>
          <p:nvSpPr>
            <p:cNvPr id="27" name="Rectangle: Rounded Corners 26"/>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p:cNvSpPr txBox="1"/>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endParaRPr kumimoji="0" lang="en-US" sz="4400" b="1"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2836389" y="3373605"/>
            <a:ext cx="5451023" cy="1733561"/>
            <a:chOff x="2836389" y="3373605"/>
            <a:chExt cx="5451023" cy="1733561"/>
          </a:xfrm>
        </p:grpSpPr>
        <p:sp>
          <p:nvSpPr>
            <p:cNvPr id="32" name="Rectangle: Rounded Corners 31"/>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p:cNvSpPr txBox="1"/>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p:cNvGrpSpPr/>
          <p:nvPr/>
        </p:nvGrpSpPr>
        <p:grpSpPr>
          <a:xfrm>
            <a:off x="4634182" y="4810598"/>
            <a:ext cx="5451023" cy="1667668"/>
            <a:chOff x="4634182" y="4810598"/>
            <a:chExt cx="5451023" cy="1667668"/>
          </a:xfrm>
        </p:grpSpPr>
        <p:sp>
          <p:nvSpPr>
            <p:cNvPr id="33" name="Rectangle: Rounded Corners 32"/>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p:cNvSpPr txBox="1"/>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p:cNvPicPr>
            <a:picLocks noChangeAspect="1"/>
          </p:cNvPicPr>
          <p:nvPr/>
        </p:nvPicPr>
        <p:blipFill>
          <a:blip r:embed="rId2"/>
          <a:stretch>
            <a:fillRect/>
          </a:stretch>
        </p:blipFill>
        <p:spPr>
          <a:xfrm>
            <a:off x="641399" y="50680"/>
            <a:ext cx="7816801" cy="17562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2128274" y="1579556"/>
            <a:ext cx="8602202"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8" name="Rectangle: Rounded Corners 27"/>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695325" y="570637"/>
            <a:ext cx="11239500" cy="584775"/>
          </a:xfrm>
          <a:prstGeom prst="rect">
            <a:avLst/>
          </a:prstGeom>
          <a:noFill/>
        </p:spPr>
        <p:txBody>
          <a:bodyPr wrap="square">
            <a:spAutoFit/>
          </a:bodyPr>
          <a:lstStyle/>
          <a:p>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Tìm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từ</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ngữ</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chỉ</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sự</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vật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điểm</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có</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tiếng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bắt</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đầu</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bằng</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s </a:t>
            </a:r>
            <a:r>
              <a:rPr lang="en-US" sz="32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x</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a:stretch>
            <a:fillRect/>
          </a:stretch>
        </p:blipFill>
        <p:spPr>
          <a:xfrm>
            <a:off x="5314950" y="1547924"/>
            <a:ext cx="6015037" cy="4567126"/>
          </a:xfrm>
          <a:prstGeom prst="rect">
            <a:avLst/>
          </a:prstGeom>
        </p:spPr>
      </p:pic>
      <p:sp>
        <p:nvSpPr>
          <p:cNvPr id="10" name="Lưu đồ: Điểm Kết Thúc 1"/>
          <p:cNvSpPr/>
          <p:nvPr/>
        </p:nvSpPr>
        <p:spPr>
          <a:xfrm>
            <a:off x="433038" y="2001816"/>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s: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sóc, sông,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sỏi, sên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sim,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sữa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p:cNvSpPr/>
          <p:nvPr/>
        </p:nvSpPr>
        <p:spPr>
          <a:xfrm>
            <a:off x="366363" y="4106841"/>
            <a:ext cx="493906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Bắt đầu bằng </a:t>
            </a:r>
            <a:r>
              <a:rPr lang="en-US"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x</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xoài, xương rồng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xù</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xì</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xinh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8" name="Rectangle: Rounded Corners 27"/>
          <p:cNvSpPr/>
          <p:nvPr/>
        </p:nvSpPr>
        <p:spPr>
          <a:xfrm>
            <a:off x="337561" y="314325"/>
            <a:ext cx="11702039" cy="6286500"/>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p:cNvSpPr txBox="1"/>
          <p:nvPr/>
        </p:nvSpPr>
        <p:spPr>
          <a:xfrm>
            <a:off x="390525" y="570637"/>
            <a:ext cx="115443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ngữ</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chỉ</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v </a:t>
            </a: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hoặc</a:t>
            </a:r>
            <a:r>
              <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p:cNvPicPr>
            <a:picLocks noChangeAspect="1"/>
          </p:cNvPicPr>
          <p:nvPr/>
        </p:nvPicPr>
        <p:blipFill>
          <a:blip r:embed="rId2"/>
          <a:stretch>
            <a:fillRect/>
          </a:stretch>
        </p:blipFill>
        <p:spPr>
          <a:xfrm>
            <a:off x="5314950" y="1547924"/>
            <a:ext cx="6015037" cy="4567126"/>
          </a:xfrm>
          <a:prstGeom prst="rect">
            <a:avLst/>
          </a:prstGeom>
        </p:spPr>
      </p:pic>
      <p:sp>
        <p:nvSpPr>
          <p:cNvPr id="10" name="Lưu đồ: Điểm Kết Thúc 1"/>
          <p:cNvSpPr/>
          <p:nvPr/>
        </p:nvSpPr>
        <p:spPr>
          <a:xfrm>
            <a:off x="433038" y="1438275"/>
            <a:ext cx="5148612" cy="2418957"/>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voi, vạc, vú sữa, vượn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vịt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vui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tròn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veo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vắt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Lưu đồ: Điểm Kết Thúc 1"/>
          <p:cNvSpPr/>
          <p:nvPr/>
        </p:nvSpPr>
        <p:spPr>
          <a:xfrm>
            <a:off x="366363" y="4106841"/>
            <a:ext cx="5415312" cy="2179659"/>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lvl="0" algn="just"/>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Bắt đầu bằng </a:t>
            </a:r>
            <a:r>
              <a:rPr kumimoji="0" lang="en-US"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a:t>
            </a:r>
            <a:r>
              <a:rPr kumimoji="0" lang="vi-VN" sz="32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dưa hấu, hướng dương, dứa, dê</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dữ</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tợn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dịu</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dẻo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dai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8" name="Rectangle: Rounded Corners 27"/>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Lưu đồ: Điểm Kết Thúc 1"/>
          <p:cNvSpPr/>
          <p:nvPr/>
        </p:nvSpPr>
        <p:spPr>
          <a:xfrm>
            <a:off x="1766538" y="744516"/>
            <a:ext cx="8562302" cy="1855415"/>
          </a:xfrm>
          <a:prstGeom prst="flowChartTerminator">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solidFill>
                  <a:srgbClr val="FF0000"/>
                </a:solidFill>
                <a:latin typeface="Calibri" panose="020F0502020204030204" pitchFamily="34" charset="0"/>
                <a:cs typeface="Calibri" panose="020F0502020204030204" pitchFamily="34" charset="0"/>
              </a:rPr>
              <a:t>Đặt 2 câu với từ ngữ tìm được ở bài tập 2</a:t>
            </a:r>
            <a:endParaRPr lang="en-US" sz="4400" b="1" dirty="0">
              <a:solidFill>
                <a:srgbClr val="FF0000"/>
              </a:solidFill>
              <a:latin typeface="Calibri" panose="020F0502020204030204" pitchFamily="34" charset="0"/>
              <a:cs typeface="Calibri" panose="020F0502020204030204" pitchFamily="34" charset="0"/>
            </a:endParaRPr>
          </a:p>
        </p:txBody>
      </p:sp>
      <p:pic>
        <p:nvPicPr>
          <p:cNvPr id="21" name="Picture 2" descr="Cartoon Happy Kids Reading Book: Vector có sẵn (miễn phí bản quyền) 1560276260 | Shutterstock"/>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000" b="90000" l="9664" r="89916">
                        <a14:foregroundMark x1="55042" y1="27857" x2="59244" y2="29643"/>
                        <a14:foregroundMark x1="36975" y1="23929" x2="38655" y2="24286"/>
                        <a14:foregroundMark x1="41597" y1="23214" x2="42017" y2="26786"/>
                        <a14:foregroundMark x1="44958" y1="35000" x2="50000" y2="41786"/>
                        <a14:foregroundMark x1="60924" y1="5000" x2="84034" y2="23214"/>
                        <a14:foregroundMark x1="27731" y1="86429" x2="27731" y2="86429"/>
                        <a14:foregroundMark x1="19748" y1="86429" x2="33613" y2="84643"/>
                        <a14:foregroundMark x1="44538" y1="83929" x2="61765" y2="87500"/>
                      </a14:backgroundRemoval>
                    </a14:imgEffect>
                  </a14:imgLayer>
                </a14:imgProps>
              </a:ext>
              <a:ext uri="{28A0092B-C50C-407E-A947-70E740481C1C}">
                <a14:useLocalDpi xmlns:a14="http://schemas.microsoft.com/office/drawing/2010/main" val="0"/>
              </a:ext>
            </a:extLst>
          </a:blip>
          <a:srcRect/>
          <a:stretch>
            <a:fillRect/>
          </a:stretch>
        </p:blipFill>
        <p:spPr bwMode="auto">
          <a:xfrm>
            <a:off x="3956140" y="2617739"/>
            <a:ext cx="3397160" cy="39966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6" name="图片 3"/>
          <p:cNvPicPr>
            <a:picLocks noChangeAspect="1"/>
          </p:cNvPicPr>
          <p:nvPr/>
        </p:nvPicPr>
        <p:blipFill rotWithShape="1">
          <a:blip r:embed="rId2" cstate="print">
            <a:extLst>
              <a:ext uri="{28A0092B-C50C-407E-A947-70E740481C1C}">
                <a14:useLocalDpi xmlns:a14="http://schemas.microsoft.com/office/drawing/2010/main" val="0"/>
              </a:ext>
            </a:extLst>
          </a:blip>
          <a:srcRect t="6609" b="10876"/>
          <a:stretch>
            <a:fillRect/>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153645" y="2878417"/>
            <a:ext cx="790575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M:</a:t>
            </a:r>
            <a:endParaRPr kumimoji="0" lang="en-US"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a:p>
            <a:pPr lvl="0"/>
            <a:r>
              <a:rPr lang="vi-VN" sz="4000" b="1" dirty="0">
                <a:solidFill>
                  <a:srgbClr val="336753"/>
                </a:solidFill>
                <a:latin typeface="Cambria" panose="02040503050406030204" pitchFamily="18" charset="0"/>
                <a:ea typeface="Cambria" panose="02040503050406030204" pitchFamily="18" charset="0"/>
              </a:rPr>
              <a:t>- Dưa hấu là trái cây mà em thích nhất.</a:t>
            </a:r>
            <a:endParaRPr lang="vi-VN" sz="4000" b="1" dirty="0">
              <a:solidFill>
                <a:srgbClr val="336753"/>
              </a:solidFill>
              <a:latin typeface="Cambria" panose="02040503050406030204" pitchFamily="18" charset="0"/>
              <a:ea typeface="Cambria" panose="02040503050406030204" pitchFamily="18" charset="0"/>
            </a:endParaRPr>
          </a:p>
          <a:p>
            <a:pPr lvl="0"/>
            <a:r>
              <a:rPr lang="vi-VN" sz="4000" b="1" dirty="0">
                <a:solidFill>
                  <a:srgbClr val="336753"/>
                </a:solidFill>
                <a:latin typeface="Cambria" panose="02040503050406030204" pitchFamily="18" charset="0"/>
                <a:ea typeface="Cambria" panose="02040503050406030204" pitchFamily="18" charset="0"/>
              </a:rPr>
              <a:t>- Con vượn đang đu trên những cành cây.</a:t>
            </a:r>
            <a:endParaRPr lang="vi-VN" sz="4000" b="1" dirty="0">
              <a:solidFill>
                <a:srgbClr val="336753"/>
              </a:solidFill>
              <a:latin typeface="Cambria" panose="02040503050406030204" pitchFamily="18" charset="0"/>
              <a:ea typeface="Cambria" panose="02040503050406030204" pitchFamily="18" charset="0"/>
            </a:endParaRPr>
          </a:p>
          <a:p>
            <a:pPr lvl="0"/>
            <a:endParaRPr lang="vi-VN" sz="4000" b="1" dirty="0">
              <a:solidFill>
                <a:srgbClr val="336753"/>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0" name="图片 42"/>
          <p:cNvPicPr>
            <a:picLocks noChangeAspect="1"/>
          </p:cNvPicPr>
          <p:nvPr/>
        </p:nvPicPr>
        <p:blipFill>
          <a:blip r:embed="rId2"/>
          <a:stretch>
            <a:fillRect/>
          </a:stretch>
        </p:blipFill>
        <p:spPr>
          <a:xfrm>
            <a:off x="209550" y="-342900"/>
            <a:ext cx="11982450" cy="7524750"/>
          </a:xfrm>
          <a:prstGeom prst="rect">
            <a:avLst/>
          </a:prstGeom>
          <a:effectLst>
            <a:outerShdw blurRad="25400" dist="25400" dir="2700000" algn="tl" rotWithShape="0">
              <a:prstClr val="black">
                <a:alpha val="40000"/>
              </a:prstClr>
            </a:outerShdw>
          </a:effectLst>
        </p:spPr>
      </p:pic>
      <p:pic>
        <p:nvPicPr>
          <p:cNvPr id="3" name="Picture 2"/>
          <p:cNvPicPr>
            <a:picLocks noChangeAspect="1"/>
          </p:cNvPicPr>
          <p:nvPr/>
        </p:nvPicPr>
        <p:blipFill>
          <a:blip r:embed="rId3"/>
          <a:stretch>
            <a:fillRect/>
          </a:stretch>
        </p:blipFill>
        <p:spPr>
          <a:xfrm>
            <a:off x="1243012" y="3386137"/>
            <a:ext cx="10094200" cy="12144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stretch>
            <a:fillRect/>
          </a:stretch>
        </p:blipFill>
        <p:spPr>
          <a:xfrm>
            <a:off x="0" y="0"/>
            <a:ext cx="12192000" cy="6858000"/>
          </a:xfrm>
          <a:prstGeom prst="rect">
            <a:avLst/>
          </a:prstGeom>
        </p:spPr>
      </p:pic>
      <p:pic>
        <p:nvPicPr>
          <p:cNvPr id="5122" name="Picture 2" descr="SUN VECTOR by welikegroovyturtles on DeviantAr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3100383" y="1810868"/>
            <a:ext cx="6514370" cy="280320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3"/>
          <p:cNvSpPr/>
          <p:nvPr/>
        </p:nvSpPr>
        <p:spPr>
          <a:xfrm>
            <a:off x="2811852" y="1101020"/>
            <a:ext cx="6520173" cy="1814514"/>
          </a:xfrm>
          <a:prstGeom prst="roundRect">
            <a:avLst/>
          </a:prstGeom>
          <a:solidFill>
            <a:schemeClr val="accent4">
              <a:lumMod val="20000"/>
              <a:lumOff val="80000"/>
              <a:alpha val="49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p:cNvPicPr>
            <a:picLocks noChangeAspect="1"/>
          </p:cNvPicPr>
          <p:nvPr/>
        </p:nvPicPr>
        <p:blipFill>
          <a:blip r:embed="rId2"/>
          <a:stretch>
            <a:fillRect/>
          </a:stretch>
        </p:blipFill>
        <p:spPr>
          <a:xfrm>
            <a:off x="2986757" y="1615401"/>
            <a:ext cx="6523285" cy="883997"/>
          </a:xfrm>
          <a:prstGeom prst="rect">
            <a:avLst/>
          </a:prstGeom>
        </p:spPr>
      </p:pic>
      <p:grpSp>
        <p:nvGrpSpPr>
          <p:cNvPr id="8" name="Group 7"/>
          <p:cNvGrpSpPr/>
          <p:nvPr/>
        </p:nvGrpSpPr>
        <p:grpSpPr>
          <a:xfrm>
            <a:off x="8548576" y="3429000"/>
            <a:ext cx="3429000" cy="3429000"/>
            <a:chOff x="5986351" y="2708345"/>
            <a:chExt cx="3429000" cy="3429000"/>
          </a:xfrm>
        </p:grpSpPr>
        <p:sp>
          <p:nvSpPr>
            <p:cNvPr id="9" name="Oval 8"/>
            <p:cNvSpPr/>
            <p:nvPr/>
          </p:nvSpPr>
          <p:spPr>
            <a:xfrm>
              <a:off x="7228907" y="3039248"/>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441020" y="3067965"/>
              <a:ext cx="350913" cy="3509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6351" y="2708345"/>
              <a:ext cx="3429000" cy="3429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8" name="Rectangle: Rounded Corners 7"/>
          <p:cNvSpPr/>
          <p:nvPr/>
        </p:nvSpPr>
        <p:spPr>
          <a:xfrm>
            <a:off x="558980" y="1964594"/>
            <a:ext cx="11331346" cy="4774473"/>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ontent Placeholder 2"/>
          <p:cNvSpPr txBox="1"/>
          <p:nvPr/>
        </p:nvSpPr>
        <p:spPr>
          <a:xfrm>
            <a:off x="837959" y="1087772"/>
            <a:ext cx="10163416" cy="29311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học của gấu</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lvl="0" indent="0" algn="just">
              <a:buNone/>
            </a:pPr>
            <a:r>
              <a:rPr lang="en-US" alt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một chú gấu rất thích được làm con vật khác. Thấy chuột đứng chống đuôi xuống đất, gấu làm theo nhưng đau điếng, khóc thét. Thấy hươu chạy nhanh, gấu lạch bạch chạy cùng và bị ngã nhào. Thấy </a:t>
            </a:r>
            <a:r>
              <a:rPr lang="en-US" alt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chim bay giỏi, gấu trèo lên mô đất cao, dang tay nhao xuống và rơi huỵch. Thế là từ đó, gấu chỉ muốn là gấu thôi</a:t>
            </a: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marL="0" lvl="0" indent="0" algn="r">
              <a:buNone/>
            </a:pPr>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Bùi Việt Hà)</a:t>
            </a:r>
            <a:endPar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p:cNvGrpSpPr/>
          <p:nvPr/>
        </p:nvGrpSpPr>
        <p:grpSpPr>
          <a:xfrm>
            <a:off x="-111551" y="5076825"/>
            <a:ext cx="1797476" cy="1693120"/>
            <a:chOff x="11776779" y="3732627"/>
            <a:chExt cx="3429000" cy="3429000"/>
          </a:xfrm>
        </p:grpSpPr>
        <p:sp>
          <p:nvSpPr>
            <p:cNvPr id="11" name="Oval 10"/>
            <p:cNvSpPr/>
            <p:nvPr/>
          </p:nvSpPr>
          <p:spPr>
            <a:xfrm>
              <a:off x="12507667" y="4100052"/>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3857454" y="4120064"/>
              <a:ext cx="504219" cy="4099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stretch>
              <a:fillRect/>
            </a:stretch>
          </p:blipFill>
          <p:spPr>
            <a:xfrm>
              <a:off x="11776779" y="3732627"/>
              <a:ext cx="3429000" cy="3429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8" name="Rectangle: Rounded Corners 27"/>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Bút Mực Cây Màu Vàng - Miễn Phí vector hình ảnh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750210">
            <a:off x="10212416" y="1024962"/>
            <a:ext cx="566188" cy="8999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rot="20810244">
            <a:off x="5533227" y="106810"/>
            <a:ext cx="3044096" cy="3312000"/>
            <a:chOff x="6135169" y="458999"/>
            <a:chExt cx="3044096" cy="3312000"/>
          </a:xfrm>
        </p:grpSpPr>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135169" y="458999"/>
              <a:ext cx="3044096" cy="3312000"/>
            </a:xfrm>
            <a:prstGeom prst="rect">
              <a:avLst/>
            </a:prstGeom>
          </p:spPr>
        </p:pic>
        <p:sp>
          <p:nvSpPr>
            <p:cNvPr id="15" name="TextBox 14"/>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Đoạn văn có chữ nào cần viết hoa?</a:t>
              </a:r>
              <a:endParaRPr lang="en-US" sz="3200" dirty="0">
                <a:effectLst/>
                <a:ea typeface="Times New Roman" panose="02020603050405020304" pitchFamily="18" charset="0"/>
                <a:cs typeface="Times New Roman" panose="02020603050405020304" pitchFamily="18" charset="0"/>
              </a:endParaRPr>
            </a:p>
          </p:txBody>
        </p:sp>
      </p:grpSp>
      <p:pic>
        <p:nvPicPr>
          <p:cNvPr id="16" name="Picture 15"/>
          <p:cNvPicPr>
            <a:picLocks noChangeAspect="1"/>
          </p:cNvPicPr>
          <p:nvPr/>
        </p:nvPicPr>
        <p:blipFill>
          <a:blip r:embed="rId5"/>
          <a:stretch>
            <a:fillRect/>
          </a:stretch>
        </p:blipFill>
        <p:spPr>
          <a:xfrm>
            <a:off x="8420024" y="1791000"/>
            <a:ext cx="2215936" cy="4608000"/>
          </a:xfrm>
          <a:prstGeom prst="rect">
            <a:avLst/>
          </a:prstGeom>
        </p:spPr>
      </p:pic>
      <p:grpSp>
        <p:nvGrpSpPr>
          <p:cNvPr id="17" name="Group 16"/>
          <p:cNvGrpSpPr/>
          <p:nvPr/>
        </p:nvGrpSpPr>
        <p:grpSpPr>
          <a:xfrm rot="20810244">
            <a:off x="2542377" y="1983234"/>
            <a:ext cx="3044096" cy="3312000"/>
            <a:chOff x="6135169" y="458999"/>
            <a:chExt cx="3044096" cy="3312000"/>
          </a:xfrm>
        </p:grpSpPr>
        <p:pic>
          <p:nvPicPr>
            <p:cNvPr id="18" name="Picture 17"/>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135169" y="458999"/>
              <a:ext cx="3044096" cy="3312000"/>
            </a:xfrm>
            <a:prstGeom prst="rect">
              <a:avLst/>
            </a:prstGeom>
          </p:spPr>
        </p:pic>
        <p:sp>
          <p:nvSpPr>
            <p:cNvPr id="19" name="TextBox 18"/>
            <p:cNvSpPr txBox="1"/>
            <p:nvPr/>
          </p:nvSpPr>
          <p:spPr>
            <a:xfrm rot="789756">
              <a:off x="6308675" y="1086020"/>
              <a:ext cx="2750904" cy="1825756"/>
            </a:xfrm>
            <a:prstGeom prst="rect">
              <a:avLst/>
            </a:prstGeom>
            <a:noFill/>
          </p:spPr>
          <p:txBody>
            <a:bodyPr wrap="square" rtlCol="0">
              <a:spAutoFit/>
            </a:bodyPr>
            <a:lstStyle/>
            <a:p>
              <a:pPr marL="0" marR="0" algn="ctr">
                <a:lnSpc>
                  <a:spcPct val="120000"/>
                </a:lnSpc>
                <a:spcBef>
                  <a:spcPts val="0"/>
                </a:spcBef>
                <a:spcAft>
                  <a:spcPts val="0"/>
                </a:spcAft>
              </a:pPr>
              <a:r>
                <a:rPr lang="nl-NL" sz="3200" dirty="0">
                  <a:effectLst/>
                  <a:ea typeface="Times New Roman" panose="02020603050405020304" pitchFamily="18" charset="0"/>
                  <a:cs typeface="Times New Roman" panose="02020603050405020304" pitchFamily="18" charset="0"/>
                </a:rPr>
                <a:t>Có chữ nào dễ viết lẫn, dễ sai chính tả ?</a:t>
              </a:r>
              <a:endParaRPr lang="en-US" sz="3200" dirty="0">
                <a:effectLst/>
                <a:ea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4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40000">
                                          <p:cBhvr additive="base">
                                            <p:cTn id="7" dur="750" fill="hold"/>
                                            <p:tgtEl>
                                              <p:spTgt spid="16"/>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par>
                              <p:cTn id="13" fill="hold">
                                <p:stCondLst>
                                  <p:cond delay="1500"/>
                                </p:stCondLst>
                                <p:childTnLst>
                                  <p:par>
                                    <p:cTn id="14" presetID="22" presetClass="entr" presetSubtype="4"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pic>
        <p:nvPicPr>
          <p:cNvPr id="11" name="Picture 4" descr="TRÒ CHƠI KHOA HỌC | Science - Quizizz"/>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a:fillRect/>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1" fmla="*/ -333155 w 3973996"/>
              <a:gd name="connsiteY0-2" fmla="*/ 2106319 h 2146852"/>
              <a:gd name="connsiteX1-3" fmla="*/ -392790 w 3973996"/>
              <a:gd name="connsiteY1-4" fmla="*/ 2165954 h 2146852"/>
              <a:gd name="connsiteX2-5" fmla="*/ -452425 w 3973996"/>
              <a:gd name="connsiteY2-6" fmla="*/ 2106319 h 2146852"/>
              <a:gd name="connsiteX3-7" fmla="*/ -392790 w 3973996"/>
              <a:gd name="connsiteY3-8" fmla="*/ 2046684 h 2146852"/>
              <a:gd name="connsiteX4-9" fmla="*/ -333155 w 3973996"/>
              <a:gd name="connsiteY4-10" fmla="*/ 2106319 h 2146852"/>
              <a:gd name="connsiteX0-11" fmla="*/ -33060 w 3973996"/>
              <a:gd name="connsiteY0-12" fmla="*/ 2001953 h 2146852"/>
              <a:gd name="connsiteX1-13" fmla="*/ -152330 w 3973996"/>
              <a:gd name="connsiteY1-14" fmla="*/ 2121223 h 2146852"/>
              <a:gd name="connsiteX2-15" fmla="*/ -271600 w 3973996"/>
              <a:gd name="connsiteY2-16" fmla="*/ 2001953 h 2146852"/>
              <a:gd name="connsiteX3-17" fmla="*/ -152330 w 3973996"/>
              <a:gd name="connsiteY3-18" fmla="*/ 1882683 h 2146852"/>
              <a:gd name="connsiteX4-19" fmla="*/ -33060 w 3973996"/>
              <a:gd name="connsiteY4-20" fmla="*/ 2001953 h 2146852"/>
              <a:gd name="connsiteX0-21" fmla="*/ 376444 w 3973996"/>
              <a:gd name="connsiteY0-22" fmla="*/ 1850100 h 2146852"/>
              <a:gd name="connsiteX1-23" fmla="*/ 197540 w 3973996"/>
              <a:gd name="connsiteY1-24" fmla="*/ 2029004 h 2146852"/>
              <a:gd name="connsiteX2-25" fmla="*/ 18636 w 3973996"/>
              <a:gd name="connsiteY2-26" fmla="*/ 1850100 h 2146852"/>
              <a:gd name="connsiteX3-27" fmla="*/ 197540 w 3973996"/>
              <a:gd name="connsiteY3-28" fmla="*/ 1671196 h 2146852"/>
              <a:gd name="connsiteX4-29" fmla="*/ 376444 w 3973996"/>
              <a:gd name="connsiteY4-30" fmla="*/ 1850100 h 2146852"/>
              <a:gd name="connsiteX0-31" fmla="*/ 431712 w 3973996"/>
              <a:gd name="connsiteY0-32" fmla="*/ 1300882 h 2146852"/>
              <a:gd name="connsiteX1-33" fmla="*/ 198699 w 3973996"/>
              <a:gd name="connsiteY1-34" fmla="*/ 1261275 h 2146852"/>
              <a:gd name="connsiteX2-35" fmla="*/ 637311 w 3973996"/>
              <a:gd name="connsiteY2-36" fmla="*/ 1734328 h 2146852"/>
              <a:gd name="connsiteX3-37" fmla="*/ 535385 w 3973996"/>
              <a:gd name="connsiteY3-38" fmla="*/ 1753262 h 2146852"/>
              <a:gd name="connsiteX4-39" fmla="*/ 1515821 w 3973996"/>
              <a:gd name="connsiteY4-40" fmla="*/ 1942602 h 2146852"/>
              <a:gd name="connsiteX5-41" fmla="*/ 1454372 w 3973996"/>
              <a:gd name="connsiteY5-42" fmla="*/ 1856132 h 2146852"/>
              <a:gd name="connsiteX6-43" fmla="*/ 2651814 w 3973996"/>
              <a:gd name="connsiteY6-44" fmla="*/ 1726973 h 2146852"/>
              <a:gd name="connsiteX7-45" fmla="*/ 2627252 w 3973996"/>
              <a:gd name="connsiteY7-46" fmla="*/ 1821842 h 2146852"/>
              <a:gd name="connsiteX8-47" fmla="*/ 3139548 w 3973996"/>
              <a:gd name="connsiteY8-48" fmla="*/ 1140713 h 2146852"/>
              <a:gd name="connsiteX9-49" fmla="*/ 3438610 w 3973996"/>
              <a:gd name="connsiteY9-50" fmla="*/ 1495342 h 2146852"/>
              <a:gd name="connsiteX10-51" fmla="*/ 3845025 w 3973996"/>
              <a:gd name="connsiteY10-52" fmla="*/ 763026 h 2146852"/>
              <a:gd name="connsiteX11-53" fmla="*/ 3711822 w 3973996"/>
              <a:gd name="connsiteY11-54" fmla="*/ 896012 h 2146852"/>
              <a:gd name="connsiteX12-55" fmla="*/ 3525449 w 3973996"/>
              <a:gd name="connsiteY12-56" fmla="*/ 269648 h 2146852"/>
              <a:gd name="connsiteX13-57" fmla="*/ 3532440 w 3973996"/>
              <a:gd name="connsiteY13-58" fmla="*/ 332463 h 2146852"/>
              <a:gd name="connsiteX14-59" fmla="*/ 2674904 w 3973996"/>
              <a:gd name="connsiteY14-60" fmla="*/ 196397 h 2146852"/>
              <a:gd name="connsiteX15-61" fmla="*/ 2743161 w 3973996"/>
              <a:gd name="connsiteY15-62" fmla="*/ 116287 h 2146852"/>
              <a:gd name="connsiteX16-63" fmla="*/ 2036764 w 3973996"/>
              <a:gd name="connsiteY16-64" fmla="*/ 234563 h 2146852"/>
              <a:gd name="connsiteX17-65" fmla="*/ 2069789 w 3973996"/>
              <a:gd name="connsiteY17-66" fmla="*/ 165486 h 2146852"/>
              <a:gd name="connsiteX18-67" fmla="*/ 1287869 w 3973996"/>
              <a:gd name="connsiteY18-68" fmla="*/ 258019 h 2146852"/>
              <a:gd name="connsiteX19-69" fmla="*/ 1407456 w 3973996"/>
              <a:gd name="connsiteY19-70" fmla="*/ 325009 h 2146852"/>
              <a:gd name="connsiteX20-71" fmla="*/ 379645 w 3973996"/>
              <a:gd name="connsiteY20-72" fmla="*/ 784644 h 2146852"/>
              <a:gd name="connsiteX21-73" fmla="*/ 358763 w 3973996"/>
              <a:gd name="connsiteY21-74" fmla="*/ 714126 h 2146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6000" b="1" dirty="0">
                <a:solidFill>
                  <a:srgbClr val="4472C4">
                    <a:lumMod val="75000"/>
                  </a:srgbClr>
                </a:solidFill>
                <a:latin typeface="Calibri" panose="020F0502020204030204" pitchFamily="34" charset="0"/>
                <a:cs typeface="Calibri" panose="020F0502020204030204" pitchFamily="34" charset="0"/>
              </a:rPr>
              <a:t>đ</a:t>
            </a:r>
            <a:r>
              <a:rPr lang="en-US" sz="6000" b="1" noProof="0" dirty="0" err="1">
                <a:solidFill>
                  <a:srgbClr val="4472C4">
                    <a:lumMod val="75000"/>
                  </a:srgbClr>
                </a:solidFill>
                <a:latin typeface="Calibri" panose="020F0502020204030204" pitchFamily="34" charset="0"/>
                <a:cs typeface="Calibri" panose="020F0502020204030204" pitchFamily="34" charset="0"/>
              </a:rPr>
              <a:t>iếng</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7" name="Picture 6"/>
          <p:cNvPicPr>
            <a:picLocks noChangeAspect="1"/>
          </p:cNvPicPr>
          <p:nvPr/>
        </p:nvPicPr>
        <p:blipFill>
          <a:blip r:embed="rId4"/>
          <a:stretch>
            <a:fillRect/>
          </a:stretch>
        </p:blipFill>
        <p:spPr>
          <a:xfrm>
            <a:off x="3973621" y="640810"/>
            <a:ext cx="4816257" cy="737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pic>
        <p:nvPicPr>
          <p:cNvPr id="11" name="Picture 4" descr="TRÒ CHƠI KHOA HỌC | Science - Quizizz"/>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a:fillRect/>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1" fmla="*/ -333155 w 3973996"/>
              <a:gd name="connsiteY0-2" fmla="*/ 2106319 h 2146852"/>
              <a:gd name="connsiteX1-3" fmla="*/ -392790 w 3973996"/>
              <a:gd name="connsiteY1-4" fmla="*/ 2165954 h 2146852"/>
              <a:gd name="connsiteX2-5" fmla="*/ -452425 w 3973996"/>
              <a:gd name="connsiteY2-6" fmla="*/ 2106319 h 2146852"/>
              <a:gd name="connsiteX3-7" fmla="*/ -392790 w 3973996"/>
              <a:gd name="connsiteY3-8" fmla="*/ 2046684 h 2146852"/>
              <a:gd name="connsiteX4-9" fmla="*/ -333155 w 3973996"/>
              <a:gd name="connsiteY4-10" fmla="*/ 2106319 h 2146852"/>
              <a:gd name="connsiteX0-11" fmla="*/ -33060 w 3973996"/>
              <a:gd name="connsiteY0-12" fmla="*/ 2001953 h 2146852"/>
              <a:gd name="connsiteX1-13" fmla="*/ -152330 w 3973996"/>
              <a:gd name="connsiteY1-14" fmla="*/ 2121223 h 2146852"/>
              <a:gd name="connsiteX2-15" fmla="*/ -271600 w 3973996"/>
              <a:gd name="connsiteY2-16" fmla="*/ 2001953 h 2146852"/>
              <a:gd name="connsiteX3-17" fmla="*/ -152330 w 3973996"/>
              <a:gd name="connsiteY3-18" fmla="*/ 1882683 h 2146852"/>
              <a:gd name="connsiteX4-19" fmla="*/ -33060 w 3973996"/>
              <a:gd name="connsiteY4-20" fmla="*/ 2001953 h 2146852"/>
              <a:gd name="connsiteX0-21" fmla="*/ 376444 w 3973996"/>
              <a:gd name="connsiteY0-22" fmla="*/ 1850100 h 2146852"/>
              <a:gd name="connsiteX1-23" fmla="*/ 197540 w 3973996"/>
              <a:gd name="connsiteY1-24" fmla="*/ 2029004 h 2146852"/>
              <a:gd name="connsiteX2-25" fmla="*/ 18636 w 3973996"/>
              <a:gd name="connsiteY2-26" fmla="*/ 1850100 h 2146852"/>
              <a:gd name="connsiteX3-27" fmla="*/ 197540 w 3973996"/>
              <a:gd name="connsiteY3-28" fmla="*/ 1671196 h 2146852"/>
              <a:gd name="connsiteX4-29" fmla="*/ 376444 w 3973996"/>
              <a:gd name="connsiteY4-30" fmla="*/ 1850100 h 2146852"/>
              <a:gd name="connsiteX0-31" fmla="*/ 431712 w 3973996"/>
              <a:gd name="connsiteY0-32" fmla="*/ 1300882 h 2146852"/>
              <a:gd name="connsiteX1-33" fmla="*/ 198699 w 3973996"/>
              <a:gd name="connsiteY1-34" fmla="*/ 1261275 h 2146852"/>
              <a:gd name="connsiteX2-35" fmla="*/ 637311 w 3973996"/>
              <a:gd name="connsiteY2-36" fmla="*/ 1734328 h 2146852"/>
              <a:gd name="connsiteX3-37" fmla="*/ 535385 w 3973996"/>
              <a:gd name="connsiteY3-38" fmla="*/ 1753262 h 2146852"/>
              <a:gd name="connsiteX4-39" fmla="*/ 1515821 w 3973996"/>
              <a:gd name="connsiteY4-40" fmla="*/ 1942602 h 2146852"/>
              <a:gd name="connsiteX5-41" fmla="*/ 1454372 w 3973996"/>
              <a:gd name="connsiteY5-42" fmla="*/ 1856132 h 2146852"/>
              <a:gd name="connsiteX6-43" fmla="*/ 2651814 w 3973996"/>
              <a:gd name="connsiteY6-44" fmla="*/ 1726973 h 2146852"/>
              <a:gd name="connsiteX7-45" fmla="*/ 2627252 w 3973996"/>
              <a:gd name="connsiteY7-46" fmla="*/ 1821842 h 2146852"/>
              <a:gd name="connsiteX8-47" fmla="*/ 3139548 w 3973996"/>
              <a:gd name="connsiteY8-48" fmla="*/ 1140713 h 2146852"/>
              <a:gd name="connsiteX9-49" fmla="*/ 3438610 w 3973996"/>
              <a:gd name="connsiteY9-50" fmla="*/ 1495342 h 2146852"/>
              <a:gd name="connsiteX10-51" fmla="*/ 3845025 w 3973996"/>
              <a:gd name="connsiteY10-52" fmla="*/ 763026 h 2146852"/>
              <a:gd name="connsiteX11-53" fmla="*/ 3711822 w 3973996"/>
              <a:gd name="connsiteY11-54" fmla="*/ 896012 h 2146852"/>
              <a:gd name="connsiteX12-55" fmla="*/ 3525449 w 3973996"/>
              <a:gd name="connsiteY12-56" fmla="*/ 269648 h 2146852"/>
              <a:gd name="connsiteX13-57" fmla="*/ 3532440 w 3973996"/>
              <a:gd name="connsiteY13-58" fmla="*/ 332463 h 2146852"/>
              <a:gd name="connsiteX14-59" fmla="*/ 2674904 w 3973996"/>
              <a:gd name="connsiteY14-60" fmla="*/ 196397 h 2146852"/>
              <a:gd name="connsiteX15-61" fmla="*/ 2743161 w 3973996"/>
              <a:gd name="connsiteY15-62" fmla="*/ 116287 h 2146852"/>
              <a:gd name="connsiteX16-63" fmla="*/ 2036764 w 3973996"/>
              <a:gd name="connsiteY16-64" fmla="*/ 234563 h 2146852"/>
              <a:gd name="connsiteX17-65" fmla="*/ 2069789 w 3973996"/>
              <a:gd name="connsiteY17-66" fmla="*/ 165486 h 2146852"/>
              <a:gd name="connsiteX18-67" fmla="*/ 1287869 w 3973996"/>
              <a:gd name="connsiteY18-68" fmla="*/ 258019 h 2146852"/>
              <a:gd name="connsiteX19-69" fmla="*/ 1407456 w 3973996"/>
              <a:gd name="connsiteY19-70" fmla="*/ 325009 h 2146852"/>
              <a:gd name="connsiteX20-71" fmla="*/ 379645 w 3973996"/>
              <a:gd name="connsiteY20-72" fmla="*/ 784644 h 2146852"/>
              <a:gd name="connsiteX21-73" fmla="*/ 358763 w 3973996"/>
              <a:gd name="connsiteY21-74" fmla="*/ 714126 h 2146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hươu</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3745021" y="316960"/>
            <a:ext cx="4816257" cy="737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pic>
        <p:nvPicPr>
          <p:cNvPr id="11" name="Picture 4" descr="TRÒ CHƠI KHOA HỌC | Science - Quizizz"/>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a:fillRect/>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1" fmla="*/ -333155 w 3973996"/>
              <a:gd name="connsiteY0-2" fmla="*/ 2106319 h 2146852"/>
              <a:gd name="connsiteX1-3" fmla="*/ -392790 w 3973996"/>
              <a:gd name="connsiteY1-4" fmla="*/ 2165954 h 2146852"/>
              <a:gd name="connsiteX2-5" fmla="*/ -452425 w 3973996"/>
              <a:gd name="connsiteY2-6" fmla="*/ 2106319 h 2146852"/>
              <a:gd name="connsiteX3-7" fmla="*/ -392790 w 3973996"/>
              <a:gd name="connsiteY3-8" fmla="*/ 2046684 h 2146852"/>
              <a:gd name="connsiteX4-9" fmla="*/ -333155 w 3973996"/>
              <a:gd name="connsiteY4-10" fmla="*/ 2106319 h 2146852"/>
              <a:gd name="connsiteX0-11" fmla="*/ -33060 w 3973996"/>
              <a:gd name="connsiteY0-12" fmla="*/ 2001953 h 2146852"/>
              <a:gd name="connsiteX1-13" fmla="*/ -152330 w 3973996"/>
              <a:gd name="connsiteY1-14" fmla="*/ 2121223 h 2146852"/>
              <a:gd name="connsiteX2-15" fmla="*/ -271600 w 3973996"/>
              <a:gd name="connsiteY2-16" fmla="*/ 2001953 h 2146852"/>
              <a:gd name="connsiteX3-17" fmla="*/ -152330 w 3973996"/>
              <a:gd name="connsiteY3-18" fmla="*/ 1882683 h 2146852"/>
              <a:gd name="connsiteX4-19" fmla="*/ -33060 w 3973996"/>
              <a:gd name="connsiteY4-20" fmla="*/ 2001953 h 2146852"/>
              <a:gd name="connsiteX0-21" fmla="*/ 376444 w 3973996"/>
              <a:gd name="connsiteY0-22" fmla="*/ 1850100 h 2146852"/>
              <a:gd name="connsiteX1-23" fmla="*/ 197540 w 3973996"/>
              <a:gd name="connsiteY1-24" fmla="*/ 2029004 h 2146852"/>
              <a:gd name="connsiteX2-25" fmla="*/ 18636 w 3973996"/>
              <a:gd name="connsiteY2-26" fmla="*/ 1850100 h 2146852"/>
              <a:gd name="connsiteX3-27" fmla="*/ 197540 w 3973996"/>
              <a:gd name="connsiteY3-28" fmla="*/ 1671196 h 2146852"/>
              <a:gd name="connsiteX4-29" fmla="*/ 376444 w 3973996"/>
              <a:gd name="connsiteY4-30" fmla="*/ 1850100 h 2146852"/>
              <a:gd name="connsiteX0-31" fmla="*/ 431712 w 3973996"/>
              <a:gd name="connsiteY0-32" fmla="*/ 1300882 h 2146852"/>
              <a:gd name="connsiteX1-33" fmla="*/ 198699 w 3973996"/>
              <a:gd name="connsiteY1-34" fmla="*/ 1261275 h 2146852"/>
              <a:gd name="connsiteX2-35" fmla="*/ 637311 w 3973996"/>
              <a:gd name="connsiteY2-36" fmla="*/ 1734328 h 2146852"/>
              <a:gd name="connsiteX3-37" fmla="*/ 535385 w 3973996"/>
              <a:gd name="connsiteY3-38" fmla="*/ 1753262 h 2146852"/>
              <a:gd name="connsiteX4-39" fmla="*/ 1515821 w 3973996"/>
              <a:gd name="connsiteY4-40" fmla="*/ 1942602 h 2146852"/>
              <a:gd name="connsiteX5-41" fmla="*/ 1454372 w 3973996"/>
              <a:gd name="connsiteY5-42" fmla="*/ 1856132 h 2146852"/>
              <a:gd name="connsiteX6-43" fmla="*/ 2651814 w 3973996"/>
              <a:gd name="connsiteY6-44" fmla="*/ 1726973 h 2146852"/>
              <a:gd name="connsiteX7-45" fmla="*/ 2627252 w 3973996"/>
              <a:gd name="connsiteY7-46" fmla="*/ 1821842 h 2146852"/>
              <a:gd name="connsiteX8-47" fmla="*/ 3139548 w 3973996"/>
              <a:gd name="connsiteY8-48" fmla="*/ 1140713 h 2146852"/>
              <a:gd name="connsiteX9-49" fmla="*/ 3438610 w 3973996"/>
              <a:gd name="connsiteY9-50" fmla="*/ 1495342 h 2146852"/>
              <a:gd name="connsiteX10-51" fmla="*/ 3845025 w 3973996"/>
              <a:gd name="connsiteY10-52" fmla="*/ 763026 h 2146852"/>
              <a:gd name="connsiteX11-53" fmla="*/ 3711822 w 3973996"/>
              <a:gd name="connsiteY11-54" fmla="*/ 896012 h 2146852"/>
              <a:gd name="connsiteX12-55" fmla="*/ 3525449 w 3973996"/>
              <a:gd name="connsiteY12-56" fmla="*/ 269648 h 2146852"/>
              <a:gd name="connsiteX13-57" fmla="*/ 3532440 w 3973996"/>
              <a:gd name="connsiteY13-58" fmla="*/ 332463 h 2146852"/>
              <a:gd name="connsiteX14-59" fmla="*/ 2674904 w 3973996"/>
              <a:gd name="connsiteY14-60" fmla="*/ 196397 h 2146852"/>
              <a:gd name="connsiteX15-61" fmla="*/ 2743161 w 3973996"/>
              <a:gd name="connsiteY15-62" fmla="*/ 116287 h 2146852"/>
              <a:gd name="connsiteX16-63" fmla="*/ 2036764 w 3973996"/>
              <a:gd name="connsiteY16-64" fmla="*/ 234563 h 2146852"/>
              <a:gd name="connsiteX17-65" fmla="*/ 2069789 w 3973996"/>
              <a:gd name="connsiteY17-66" fmla="*/ 165486 h 2146852"/>
              <a:gd name="connsiteX18-67" fmla="*/ 1287869 w 3973996"/>
              <a:gd name="connsiteY18-68" fmla="*/ 258019 h 2146852"/>
              <a:gd name="connsiteX19-69" fmla="*/ 1407456 w 3973996"/>
              <a:gd name="connsiteY19-70" fmla="*/ 325009 h 2146852"/>
              <a:gd name="connsiteX20-71" fmla="*/ 379645 w 3973996"/>
              <a:gd name="connsiteY20-72" fmla="*/ 784644 h 2146852"/>
              <a:gd name="connsiteX21-73" fmla="*/ 358763 w 3973996"/>
              <a:gd name="connsiteY21-74" fmla="*/ 714126 h 214685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43" y="connsiteY6-44"/>
              </a:cxn>
              <a:cxn ang="0">
                <a:pos x="connsiteX7-45" y="connsiteY7-46"/>
              </a:cxn>
              <a:cxn ang="0">
                <a:pos x="connsiteX8-47" y="connsiteY8-48"/>
              </a:cxn>
              <a:cxn ang="0">
                <a:pos x="connsiteX9-49" y="connsiteY9-50"/>
              </a:cxn>
              <a:cxn ang="0">
                <a:pos x="connsiteX10-51" y="connsiteY10-52"/>
              </a:cxn>
              <a:cxn ang="0">
                <a:pos x="connsiteX11-53" y="connsiteY11-54"/>
              </a:cxn>
              <a:cxn ang="0">
                <a:pos x="connsiteX12-55" y="connsiteY12-56"/>
              </a:cxn>
              <a:cxn ang="0">
                <a:pos x="connsiteX13-57" y="connsiteY13-58"/>
              </a:cxn>
              <a:cxn ang="0">
                <a:pos x="connsiteX14-59" y="connsiteY14-60"/>
              </a:cxn>
              <a:cxn ang="0">
                <a:pos x="connsiteX15-61" y="connsiteY15-62"/>
              </a:cxn>
              <a:cxn ang="0">
                <a:pos x="connsiteX16-63" y="connsiteY16-64"/>
              </a:cxn>
              <a:cxn ang="0">
                <a:pos x="connsiteX17-65" y="connsiteY17-66"/>
              </a:cxn>
              <a:cxn ang="0">
                <a:pos x="connsiteX18-67" y="connsiteY18-68"/>
              </a:cxn>
              <a:cxn ang="0">
                <a:pos x="connsiteX19-69" y="connsiteY19-70"/>
              </a:cxn>
              <a:cxn ang="0">
                <a:pos x="connsiteX20-71" y="connsiteY20-72"/>
              </a:cxn>
              <a:cxn ang="0">
                <a:pos x="connsiteX21-73" y="connsiteY21-74"/>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nhào</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p:cNvPicPr>
            <a:picLocks noChangeAspect="1"/>
          </p:cNvPicPr>
          <p:nvPr/>
        </p:nvPicPr>
        <p:blipFill>
          <a:blip r:embed="rId4"/>
          <a:stretch>
            <a:fillRect/>
          </a:stretch>
        </p:blipFill>
        <p:spPr>
          <a:xfrm>
            <a:off x="3887896" y="640810"/>
            <a:ext cx="4816257" cy="737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2513360" y="512182"/>
            <a:ext cx="6968332" cy="268247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1">
            <a:extLst>
              <a:ext uri="{28A0092B-C50C-407E-A947-70E740481C1C}">
                <a14:useLocalDpi xmlns:a14="http://schemas.microsoft.com/office/drawing/2010/main" val="0"/>
              </a:ext>
            </a:extLst>
          </a:blip>
          <a:srcRect b="12103"/>
          <a:stretch>
            <a:fillRect/>
          </a:stretch>
        </p:blipFill>
        <p:spPr>
          <a:xfrm>
            <a:off x="0" y="0"/>
            <a:ext cx="12192000" cy="6858000"/>
          </a:xfrm>
          <a:prstGeom prst="rect">
            <a:avLst/>
          </a:prstGeom>
        </p:spPr>
      </p:pic>
      <p:sp>
        <p:nvSpPr>
          <p:cNvPr id="29" name="Rectangle: Rounded Corners 28"/>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p:cNvPicPr>
            <a:picLocks noChangeAspect="1" noChangeArrowheads="1"/>
          </p:cNvPicPr>
          <p:nvPr/>
        </p:nvPicPr>
        <p:blipFill rotWithShape="1">
          <a:blip r:embed="rId2">
            <a:alphaModFix amt="85000"/>
            <a:extLst>
              <a:ext uri="{28A0092B-C50C-407E-A947-70E740481C1C}">
                <a14:useLocalDpi xmlns:a14="http://schemas.microsoft.com/office/drawing/2010/main" val="0"/>
              </a:ext>
            </a:extLst>
          </a:blip>
          <a:srcRect l="7699" t="11516" r="28253" b="23396"/>
          <a:stretch>
            <a:fillRect/>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p:cNvGrpSpPr/>
          <p:nvPr/>
        </p:nvGrpSpPr>
        <p:grpSpPr>
          <a:xfrm>
            <a:off x="1108361" y="1841522"/>
            <a:ext cx="2997784" cy="1754326"/>
            <a:chOff x="927633" y="4245694"/>
            <a:chExt cx="2997784" cy="1754326"/>
          </a:xfrm>
        </p:grpSpPr>
        <p:sp>
          <p:nvSpPr>
            <p:cNvPr id="13" name="Rectangle 12"/>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28" name="Picture 4" descr="Student Writing (#4) | Free 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971924" y="2152627"/>
            <a:ext cx="490236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Có một chú gấu </a:t>
            </a:r>
            <a:r>
              <a:rPr kumimoji="0" lang="el-GR" sz="3200" b="1" i="0" u="none" strike="noStrike" kern="1200" cap="none" spc="0" normalizeH="0" baseline="0" noProof="0" dirty="0">
                <a:ln>
                  <a:noFill/>
                </a:ln>
                <a:solidFill>
                  <a:prstClr val="black"/>
                </a:solidFill>
                <a:effectLst/>
                <a:uLnTx/>
                <a:uFillTx/>
                <a:latin typeface="HP001 4 hàng" panose="020B0603050302020204" pitchFamily="34" charset="0"/>
              </a:rPr>
              <a:t>ς</a:t>
            </a:r>
            <a:r>
              <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ất thích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p:cNvPicPr>
            <a:picLocks noChangeAspect="1"/>
          </p:cNvPicPr>
          <p:nvPr/>
        </p:nvPicPr>
        <p:blipFill>
          <a:blip r:embed="rId5"/>
          <a:stretch>
            <a:fillRect/>
          </a:stretch>
        </p:blipFill>
        <p:spPr>
          <a:xfrm>
            <a:off x="3487131" y="0"/>
            <a:ext cx="5681964" cy="13290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1230</Words>
  <Application>WPS Presentation</Application>
  <PresentationFormat>Widescreen</PresentationFormat>
  <Paragraphs>56</Paragraphs>
  <Slides>18</Slides>
  <Notes>3</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18</vt:i4>
      </vt:variant>
    </vt:vector>
  </HeadingPairs>
  <TitlesOfParts>
    <vt:vector size="38" baseType="lpstr">
      <vt:lpstr>Arial</vt:lpstr>
      <vt:lpstr>SimSun</vt:lpstr>
      <vt:lpstr>Wingdings</vt:lpstr>
      <vt:lpstr>等线</vt:lpstr>
      <vt:lpstr>字魂70号-灵悦黑体</vt:lpstr>
      <vt:lpstr>Calibri</vt:lpstr>
      <vt:lpstr>Arial-Rounded</vt:lpstr>
      <vt:lpstr>Sitka Text</vt:lpstr>
      <vt:lpstr>Times New Roman</vt:lpstr>
      <vt:lpstr>Calibri</vt:lpstr>
      <vt:lpstr>等线</vt:lpstr>
      <vt:lpstr>HP001 5 hàng</vt:lpstr>
      <vt:lpstr>Segoe Print</vt:lpstr>
      <vt:lpstr>HP001 4 hàng</vt:lpstr>
      <vt:lpstr>Cambria</vt:lpstr>
      <vt:lpstr>Microsoft YaHei</vt:lpstr>
      <vt:lpstr>Arial Unicode MS</vt:lpstr>
      <vt:lpstr>等线 Light</vt:lpstr>
      <vt:lpstr>Custom Design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Lưu ý tư thế ngồi viết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17</cp:revision>
  <dcterms:created xsi:type="dcterms:W3CDTF">2022-11-26T04:01:00Z</dcterms:created>
  <dcterms:modified xsi:type="dcterms:W3CDTF">2023-03-08T03:14:26Z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3ECACB6A6B4C42DA8862892332CDE3DC</vt:lpwstr>
  </property>
  <property fmtid="{D5CDD505-2E9C-101B-9397-08002B2CF9AE}" pid="3" name="KSOProductBuildVer">
    <vt:lpwstr>1033-11.2.0.11486</vt:lpwstr>
  </property>
</Properties>
</file>