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1074" r:id="rId3"/>
    <p:sldId id="269" r:id="rId4"/>
    <p:sldId id="270" r:id="rId5"/>
    <p:sldId id="734" r:id="rId6"/>
    <p:sldId id="1223" r:id="rId7"/>
    <p:sldId id="1184" r:id="rId8"/>
    <p:sldId id="1225" r:id="rId9"/>
    <p:sldId id="1090" r:id="rId10"/>
    <p:sldId id="1091" r:id="rId11"/>
    <p:sldId id="1092" r:id="rId12"/>
    <p:sldId id="1094" r:id="rId13"/>
    <p:sldId id="1123" r:id="rId14"/>
    <p:sldId id="1226" r:id="rId15"/>
    <p:sldId id="1093" r:id="rId16"/>
    <p:sldId id="1096" r:id="rId17"/>
    <p:sldId id="1098" r:id="rId18"/>
    <p:sldId id="1227" r:id="rId19"/>
    <p:sldId id="1187" r:id="rId20"/>
    <p:sldId id="1229" r:id="rId21"/>
    <p:sldId id="1233" r:id="rId22"/>
    <p:sldId id="1232" r:id="rId23"/>
    <p:sldId id="1230" r:id="rId24"/>
    <p:sldId id="1234" r:id="rId25"/>
    <p:sldId id="1221" r:id="rId26"/>
    <p:sldId id="1169" r:id="rId27"/>
    <p:sldId id="1222"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67"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EC43E5-C32A-444C-9398-A171038D3012}"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3C750-6CE3-4239-9DC0-D66FE9F86237}" type="slidenum">
              <a:rPr lang="en-US" smtClean="0"/>
              <a:t>‹#›</a:t>
            </a:fld>
            <a:endParaRPr lang="en-US"/>
          </a:p>
        </p:txBody>
      </p:sp>
    </p:spTree>
    <p:extLst>
      <p:ext uri="{BB962C8B-B14F-4D97-AF65-F5344CB8AC3E}">
        <p14:creationId xmlns:p14="http://schemas.microsoft.com/office/powerpoint/2010/main" val="398962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428625" y="685800"/>
            <a:ext cx="6000750" cy="3429000"/>
          </a:xfrm>
          <a:ln/>
        </p:spPr>
      </p:sp>
      <p:sp>
        <p:nvSpPr>
          <p:cNvPr id="38915" name="Rectangle 3"/>
          <p:cNvSpPr>
            <a:spLocks noGrp="1" noRot="1" noChangeArrowheads="1"/>
          </p:cNvSpPr>
          <p:nvPr>
            <p:ph type="body" idx="1"/>
          </p:nvPr>
        </p:nvSpPr>
        <p:spPr>
          <a:noFill/>
        </p:spPr>
        <p:txBody>
          <a:bodyPr/>
          <a:lstStyle/>
          <a:p>
            <a:endParaRPr lang="en-US">
              <a:latin typeface=".VnArial" pitchFamily="34" charset="0"/>
              <a:ea typeface="Tahoma" pitchFamily="34"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28625" y="685800"/>
            <a:ext cx="6000750" cy="3429000"/>
          </a:xfrm>
          <a:ln/>
        </p:spPr>
      </p:sp>
      <p:sp>
        <p:nvSpPr>
          <p:cNvPr id="39939" name="Notes Placeholder 2"/>
          <p:cNvSpPr>
            <a:spLocks noGrp="1"/>
          </p:cNvSpPr>
          <p:nvPr>
            <p:ph type="body" idx="1"/>
          </p:nvPr>
        </p:nvSpPr>
        <p:spPr>
          <a:noFill/>
        </p:spPr>
        <p:txBody>
          <a:bodyPr/>
          <a:lstStyle/>
          <a:p>
            <a:endParaRPr lang="en-US"/>
          </a:p>
        </p:txBody>
      </p:sp>
      <p:sp>
        <p:nvSpPr>
          <p:cNvPr id="39940" name="Slide Number Placeholder 3"/>
          <p:cNvSpPr>
            <a:spLocks noGrp="1"/>
          </p:cNvSpPr>
          <p:nvPr>
            <p:ph type="sldNum" sz="quarter" idx="5"/>
          </p:nvPr>
        </p:nvSpPr>
        <p:spPr>
          <a:noFill/>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fld id="{4EC4A742-2F68-48E4-BB94-B841C0989DB0}" type="slidenum">
              <a:rPr lang="en-US" sz="1200" smtClean="0"/>
              <a:pPr/>
              <a:t>4</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CA26-73BC-088B-36BD-12CD5A6432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1CCA40-38F5-D9F0-C3B6-5A4DAE21AA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E9A6A3-F523-6B43-F554-949D3E3C001E}"/>
              </a:ext>
            </a:extLst>
          </p:cNvPr>
          <p:cNvSpPr>
            <a:spLocks noGrp="1"/>
          </p:cNvSpPr>
          <p:nvPr>
            <p:ph type="dt" sz="half" idx="10"/>
          </p:nvPr>
        </p:nvSpPr>
        <p:spPr/>
        <p:txBody>
          <a:bodyPr/>
          <a:lstStyle/>
          <a:p>
            <a:fld id="{FEA8ACC6-6731-4376-87B6-6A8371A1E9B3}" type="datetimeFigureOut">
              <a:rPr lang="en-US" smtClean="0"/>
              <a:t>11/17/2023</a:t>
            </a:fld>
            <a:endParaRPr lang="en-US"/>
          </a:p>
        </p:txBody>
      </p:sp>
      <p:sp>
        <p:nvSpPr>
          <p:cNvPr id="5" name="Footer Placeholder 4">
            <a:extLst>
              <a:ext uri="{FF2B5EF4-FFF2-40B4-BE49-F238E27FC236}">
                <a16:creationId xmlns:a16="http://schemas.microsoft.com/office/drawing/2014/main" id="{BC12A0E1-C905-1304-D66B-E3FE927DE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DD2BC-4BBD-99FF-06A4-F09E9EFA5617}"/>
              </a:ext>
            </a:extLst>
          </p:cNvPr>
          <p:cNvSpPr>
            <a:spLocks noGrp="1"/>
          </p:cNvSpPr>
          <p:nvPr>
            <p:ph type="sldNum" sz="quarter" idx="12"/>
          </p:nvPr>
        </p:nvSpPr>
        <p:spPr/>
        <p:txBody>
          <a:bodyPr/>
          <a:lstStyle/>
          <a:p>
            <a:fld id="{C27C3EA2-AD1A-404E-9E41-080D80105801}" type="slidenum">
              <a:rPr lang="en-US" smtClean="0"/>
              <a:t>‹#›</a:t>
            </a:fld>
            <a:endParaRPr lang="en-US"/>
          </a:p>
        </p:txBody>
      </p:sp>
    </p:spTree>
    <p:extLst>
      <p:ext uri="{BB962C8B-B14F-4D97-AF65-F5344CB8AC3E}">
        <p14:creationId xmlns:p14="http://schemas.microsoft.com/office/powerpoint/2010/main" val="241211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7EF7-7E16-1639-C556-9F62AB99CC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8B41A-38E7-6011-9811-2966BD3FB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0197C-6C97-C3A0-FBB1-2BEB85121824}"/>
              </a:ext>
            </a:extLst>
          </p:cNvPr>
          <p:cNvSpPr>
            <a:spLocks noGrp="1"/>
          </p:cNvSpPr>
          <p:nvPr>
            <p:ph type="dt" sz="half" idx="10"/>
          </p:nvPr>
        </p:nvSpPr>
        <p:spPr/>
        <p:txBody>
          <a:bodyPr/>
          <a:lstStyle/>
          <a:p>
            <a:fld id="{FEA8ACC6-6731-4376-87B6-6A8371A1E9B3}" type="datetimeFigureOut">
              <a:rPr lang="en-US" smtClean="0"/>
              <a:t>11/17/2023</a:t>
            </a:fld>
            <a:endParaRPr lang="en-US"/>
          </a:p>
        </p:txBody>
      </p:sp>
      <p:sp>
        <p:nvSpPr>
          <p:cNvPr id="5" name="Footer Placeholder 4">
            <a:extLst>
              <a:ext uri="{FF2B5EF4-FFF2-40B4-BE49-F238E27FC236}">
                <a16:creationId xmlns:a16="http://schemas.microsoft.com/office/drawing/2014/main" id="{A9E0CCDA-6EDC-9D10-02C1-DCE9E2FF1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63923-4C2F-5319-7CF9-A59D22D89126}"/>
              </a:ext>
            </a:extLst>
          </p:cNvPr>
          <p:cNvSpPr>
            <a:spLocks noGrp="1"/>
          </p:cNvSpPr>
          <p:nvPr>
            <p:ph type="sldNum" sz="quarter" idx="12"/>
          </p:nvPr>
        </p:nvSpPr>
        <p:spPr/>
        <p:txBody>
          <a:bodyPr/>
          <a:lstStyle/>
          <a:p>
            <a:fld id="{C27C3EA2-AD1A-404E-9E41-080D80105801}" type="slidenum">
              <a:rPr lang="en-US" smtClean="0"/>
              <a:t>‹#›</a:t>
            </a:fld>
            <a:endParaRPr lang="en-US"/>
          </a:p>
        </p:txBody>
      </p:sp>
    </p:spTree>
    <p:extLst>
      <p:ext uri="{BB962C8B-B14F-4D97-AF65-F5344CB8AC3E}">
        <p14:creationId xmlns:p14="http://schemas.microsoft.com/office/powerpoint/2010/main" val="393278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BA2798-EBF4-5987-AF8F-BA337BF0D4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3D897-6EAF-E004-7130-5663251A3B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71BED-294D-16AF-46AE-2C5E46428221}"/>
              </a:ext>
            </a:extLst>
          </p:cNvPr>
          <p:cNvSpPr>
            <a:spLocks noGrp="1"/>
          </p:cNvSpPr>
          <p:nvPr>
            <p:ph type="dt" sz="half" idx="10"/>
          </p:nvPr>
        </p:nvSpPr>
        <p:spPr/>
        <p:txBody>
          <a:bodyPr/>
          <a:lstStyle/>
          <a:p>
            <a:fld id="{FEA8ACC6-6731-4376-87B6-6A8371A1E9B3}" type="datetimeFigureOut">
              <a:rPr lang="en-US" smtClean="0"/>
              <a:t>11/17/2023</a:t>
            </a:fld>
            <a:endParaRPr lang="en-US"/>
          </a:p>
        </p:txBody>
      </p:sp>
      <p:sp>
        <p:nvSpPr>
          <p:cNvPr id="5" name="Footer Placeholder 4">
            <a:extLst>
              <a:ext uri="{FF2B5EF4-FFF2-40B4-BE49-F238E27FC236}">
                <a16:creationId xmlns:a16="http://schemas.microsoft.com/office/drawing/2014/main" id="{C5932AF6-4F48-767A-18BF-2E74D56AB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6E2B7-D47C-4228-80D0-73832F767CA4}"/>
              </a:ext>
            </a:extLst>
          </p:cNvPr>
          <p:cNvSpPr>
            <a:spLocks noGrp="1"/>
          </p:cNvSpPr>
          <p:nvPr>
            <p:ph type="sldNum" sz="quarter" idx="12"/>
          </p:nvPr>
        </p:nvSpPr>
        <p:spPr/>
        <p:txBody>
          <a:bodyPr/>
          <a:lstStyle/>
          <a:p>
            <a:fld id="{C27C3EA2-AD1A-404E-9E41-080D80105801}" type="slidenum">
              <a:rPr lang="en-US" smtClean="0"/>
              <a:t>‹#›</a:t>
            </a:fld>
            <a:endParaRPr lang="en-US"/>
          </a:p>
        </p:txBody>
      </p:sp>
    </p:spTree>
    <p:extLst>
      <p:ext uri="{BB962C8B-B14F-4D97-AF65-F5344CB8AC3E}">
        <p14:creationId xmlns:p14="http://schemas.microsoft.com/office/powerpoint/2010/main" val="275779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A907-E356-A25A-8BFD-003217144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DC07C8-3DD2-DCBD-EE9E-5724165AFE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EB8DB-CB32-92DA-0CE4-516498F894DF}"/>
              </a:ext>
            </a:extLst>
          </p:cNvPr>
          <p:cNvSpPr>
            <a:spLocks noGrp="1"/>
          </p:cNvSpPr>
          <p:nvPr>
            <p:ph type="dt" sz="half" idx="10"/>
          </p:nvPr>
        </p:nvSpPr>
        <p:spPr/>
        <p:txBody>
          <a:bodyPr/>
          <a:lstStyle/>
          <a:p>
            <a:fld id="{FEA8ACC6-6731-4376-87B6-6A8371A1E9B3}" type="datetimeFigureOut">
              <a:rPr lang="en-US" smtClean="0"/>
              <a:t>11/17/2023</a:t>
            </a:fld>
            <a:endParaRPr lang="en-US"/>
          </a:p>
        </p:txBody>
      </p:sp>
      <p:sp>
        <p:nvSpPr>
          <p:cNvPr id="5" name="Footer Placeholder 4">
            <a:extLst>
              <a:ext uri="{FF2B5EF4-FFF2-40B4-BE49-F238E27FC236}">
                <a16:creationId xmlns:a16="http://schemas.microsoft.com/office/drawing/2014/main" id="{89586DA0-07C8-46A3-1749-07319F2BA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8A738-3E09-704A-E1AB-0194FF7D806C}"/>
              </a:ext>
            </a:extLst>
          </p:cNvPr>
          <p:cNvSpPr>
            <a:spLocks noGrp="1"/>
          </p:cNvSpPr>
          <p:nvPr>
            <p:ph type="sldNum" sz="quarter" idx="12"/>
          </p:nvPr>
        </p:nvSpPr>
        <p:spPr/>
        <p:txBody>
          <a:bodyPr/>
          <a:lstStyle/>
          <a:p>
            <a:fld id="{C27C3EA2-AD1A-404E-9E41-080D80105801}" type="slidenum">
              <a:rPr lang="en-US" smtClean="0"/>
              <a:t>‹#›</a:t>
            </a:fld>
            <a:endParaRPr lang="en-US"/>
          </a:p>
        </p:txBody>
      </p:sp>
    </p:spTree>
    <p:extLst>
      <p:ext uri="{BB962C8B-B14F-4D97-AF65-F5344CB8AC3E}">
        <p14:creationId xmlns:p14="http://schemas.microsoft.com/office/powerpoint/2010/main" val="248085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18F54-AF62-0C86-A581-C6D0BC1894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4EFB81-7623-742C-275C-6D0EDCF287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D0B45D-B1AD-2D4B-9B87-6FD2627AF009}"/>
              </a:ext>
            </a:extLst>
          </p:cNvPr>
          <p:cNvSpPr>
            <a:spLocks noGrp="1"/>
          </p:cNvSpPr>
          <p:nvPr>
            <p:ph type="dt" sz="half" idx="10"/>
          </p:nvPr>
        </p:nvSpPr>
        <p:spPr/>
        <p:txBody>
          <a:bodyPr/>
          <a:lstStyle/>
          <a:p>
            <a:fld id="{FEA8ACC6-6731-4376-87B6-6A8371A1E9B3}" type="datetimeFigureOut">
              <a:rPr lang="en-US" smtClean="0"/>
              <a:t>11/17/2023</a:t>
            </a:fld>
            <a:endParaRPr lang="en-US"/>
          </a:p>
        </p:txBody>
      </p:sp>
      <p:sp>
        <p:nvSpPr>
          <p:cNvPr id="5" name="Footer Placeholder 4">
            <a:extLst>
              <a:ext uri="{FF2B5EF4-FFF2-40B4-BE49-F238E27FC236}">
                <a16:creationId xmlns:a16="http://schemas.microsoft.com/office/drawing/2014/main" id="{860FD3C1-B9B8-96B3-7600-B0F6B3DB0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D69E0-2C2D-90A1-8A47-EE58976BBD87}"/>
              </a:ext>
            </a:extLst>
          </p:cNvPr>
          <p:cNvSpPr>
            <a:spLocks noGrp="1"/>
          </p:cNvSpPr>
          <p:nvPr>
            <p:ph type="sldNum" sz="quarter" idx="12"/>
          </p:nvPr>
        </p:nvSpPr>
        <p:spPr/>
        <p:txBody>
          <a:bodyPr/>
          <a:lstStyle/>
          <a:p>
            <a:fld id="{C27C3EA2-AD1A-404E-9E41-080D80105801}" type="slidenum">
              <a:rPr lang="en-US" smtClean="0"/>
              <a:t>‹#›</a:t>
            </a:fld>
            <a:endParaRPr lang="en-US"/>
          </a:p>
        </p:txBody>
      </p:sp>
    </p:spTree>
    <p:extLst>
      <p:ext uri="{BB962C8B-B14F-4D97-AF65-F5344CB8AC3E}">
        <p14:creationId xmlns:p14="http://schemas.microsoft.com/office/powerpoint/2010/main" val="176121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498CD-E7D3-989C-579F-DAD0D0A2A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21A6C3-7F54-63BD-B07C-1AB3F05306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0B47CF-15A7-F858-C8B8-E34CB565E6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D96333-DDC1-1E28-2828-40D65231F89D}"/>
              </a:ext>
            </a:extLst>
          </p:cNvPr>
          <p:cNvSpPr>
            <a:spLocks noGrp="1"/>
          </p:cNvSpPr>
          <p:nvPr>
            <p:ph type="dt" sz="half" idx="10"/>
          </p:nvPr>
        </p:nvSpPr>
        <p:spPr/>
        <p:txBody>
          <a:bodyPr/>
          <a:lstStyle/>
          <a:p>
            <a:fld id="{FEA8ACC6-6731-4376-87B6-6A8371A1E9B3}" type="datetimeFigureOut">
              <a:rPr lang="en-US" smtClean="0"/>
              <a:t>11/17/2023</a:t>
            </a:fld>
            <a:endParaRPr lang="en-US"/>
          </a:p>
        </p:txBody>
      </p:sp>
      <p:sp>
        <p:nvSpPr>
          <p:cNvPr id="6" name="Footer Placeholder 5">
            <a:extLst>
              <a:ext uri="{FF2B5EF4-FFF2-40B4-BE49-F238E27FC236}">
                <a16:creationId xmlns:a16="http://schemas.microsoft.com/office/drawing/2014/main" id="{44AFC7CF-F849-8CAD-2DCC-A3CDAD694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5AD6C-F00A-1A63-0584-DF7B8950901D}"/>
              </a:ext>
            </a:extLst>
          </p:cNvPr>
          <p:cNvSpPr>
            <a:spLocks noGrp="1"/>
          </p:cNvSpPr>
          <p:nvPr>
            <p:ph type="sldNum" sz="quarter" idx="12"/>
          </p:nvPr>
        </p:nvSpPr>
        <p:spPr/>
        <p:txBody>
          <a:bodyPr/>
          <a:lstStyle/>
          <a:p>
            <a:fld id="{C27C3EA2-AD1A-404E-9E41-080D80105801}" type="slidenum">
              <a:rPr lang="en-US" smtClean="0"/>
              <a:t>‹#›</a:t>
            </a:fld>
            <a:endParaRPr lang="en-US"/>
          </a:p>
        </p:txBody>
      </p:sp>
    </p:spTree>
    <p:extLst>
      <p:ext uri="{BB962C8B-B14F-4D97-AF65-F5344CB8AC3E}">
        <p14:creationId xmlns:p14="http://schemas.microsoft.com/office/powerpoint/2010/main" val="222552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710D-9A62-45BA-5F40-856CF08D70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3B2F91-1116-39F3-8046-A00CBA341F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9F0B00-F0A1-F4B8-0CCD-7D50A720FA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7B5C6F-EF1A-84AC-8EE5-7366D82302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CC27BB-DD70-12AE-1F21-A0CA341A47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335084-2E8B-3306-47AC-E358C5A7B2DD}"/>
              </a:ext>
            </a:extLst>
          </p:cNvPr>
          <p:cNvSpPr>
            <a:spLocks noGrp="1"/>
          </p:cNvSpPr>
          <p:nvPr>
            <p:ph type="dt" sz="half" idx="10"/>
          </p:nvPr>
        </p:nvSpPr>
        <p:spPr/>
        <p:txBody>
          <a:bodyPr/>
          <a:lstStyle/>
          <a:p>
            <a:fld id="{FEA8ACC6-6731-4376-87B6-6A8371A1E9B3}" type="datetimeFigureOut">
              <a:rPr lang="en-US" smtClean="0"/>
              <a:t>11/17/2023</a:t>
            </a:fld>
            <a:endParaRPr lang="en-US"/>
          </a:p>
        </p:txBody>
      </p:sp>
      <p:sp>
        <p:nvSpPr>
          <p:cNvPr id="8" name="Footer Placeholder 7">
            <a:extLst>
              <a:ext uri="{FF2B5EF4-FFF2-40B4-BE49-F238E27FC236}">
                <a16:creationId xmlns:a16="http://schemas.microsoft.com/office/drawing/2014/main" id="{F210DE9A-E890-0D38-AC17-55EC2DDFD1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E14E9B-0F66-50EA-45F4-0858823FD918}"/>
              </a:ext>
            </a:extLst>
          </p:cNvPr>
          <p:cNvSpPr>
            <a:spLocks noGrp="1"/>
          </p:cNvSpPr>
          <p:nvPr>
            <p:ph type="sldNum" sz="quarter" idx="12"/>
          </p:nvPr>
        </p:nvSpPr>
        <p:spPr/>
        <p:txBody>
          <a:bodyPr/>
          <a:lstStyle/>
          <a:p>
            <a:fld id="{C27C3EA2-AD1A-404E-9E41-080D80105801}" type="slidenum">
              <a:rPr lang="en-US" smtClean="0"/>
              <a:t>‹#›</a:t>
            </a:fld>
            <a:endParaRPr lang="en-US"/>
          </a:p>
        </p:txBody>
      </p:sp>
    </p:spTree>
    <p:extLst>
      <p:ext uri="{BB962C8B-B14F-4D97-AF65-F5344CB8AC3E}">
        <p14:creationId xmlns:p14="http://schemas.microsoft.com/office/powerpoint/2010/main" val="821468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D1E3-5CAC-7509-6F2E-A92604E0CB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3F9EFB-C3C5-83B8-8A12-95368D433F51}"/>
              </a:ext>
            </a:extLst>
          </p:cNvPr>
          <p:cNvSpPr>
            <a:spLocks noGrp="1"/>
          </p:cNvSpPr>
          <p:nvPr>
            <p:ph type="dt" sz="half" idx="10"/>
          </p:nvPr>
        </p:nvSpPr>
        <p:spPr/>
        <p:txBody>
          <a:bodyPr/>
          <a:lstStyle/>
          <a:p>
            <a:fld id="{FEA8ACC6-6731-4376-87B6-6A8371A1E9B3}" type="datetimeFigureOut">
              <a:rPr lang="en-US" smtClean="0"/>
              <a:t>11/17/2023</a:t>
            </a:fld>
            <a:endParaRPr lang="en-US"/>
          </a:p>
        </p:txBody>
      </p:sp>
      <p:sp>
        <p:nvSpPr>
          <p:cNvPr id="4" name="Footer Placeholder 3">
            <a:extLst>
              <a:ext uri="{FF2B5EF4-FFF2-40B4-BE49-F238E27FC236}">
                <a16:creationId xmlns:a16="http://schemas.microsoft.com/office/drawing/2014/main" id="{8150C7DB-A751-AB68-91D8-16DD645CA1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69DA3D-6CFF-040D-FC0B-81A8415FA8D7}"/>
              </a:ext>
            </a:extLst>
          </p:cNvPr>
          <p:cNvSpPr>
            <a:spLocks noGrp="1"/>
          </p:cNvSpPr>
          <p:nvPr>
            <p:ph type="sldNum" sz="quarter" idx="12"/>
          </p:nvPr>
        </p:nvSpPr>
        <p:spPr/>
        <p:txBody>
          <a:bodyPr/>
          <a:lstStyle/>
          <a:p>
            <a:fld id="{C27C3EA2-AD1A-404E-9E41-080D80105801}" type="slidenum">
              <a:rPr lang="en-US" smtClean="0"/>
              <a:t>‹#›</a:t>
            </a:fld>
            <a:endParaRPr lang="en-US"/>
          </a:p>
        </p:txBody>
      </p:sp>
    </p:spTree>
    <p:extLst>
      <p:ext uri="{BB962C8B-B14F-4D97-AF65-F5344CB8AC3E}">
        <p14:creationId xmlns:p14="http://schemas.microsoft.com/office/powerpoint/2010/main" val="144480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36ECF1-7ECB-E8BA-7DEC-A5A2914E63A1}"/>
              </a:ext>
            </a:extLst>
          </p:cNvPr>
          <p:cNvSpPr>
            <a:spLocks noGrp="1"/>
          </p:cNvSpPr>
          <p:nvPr>
            <p:ph type="dt" sz="half" idx="10"/>
          </p:nvPr>
        </p:nvSpPr>
        <p:spPr/>
        <p:txBody>
          <a:bodyPr/>
          <a:lstStyle/>
          <a:p>
            <a:fld id="{FEA8ACC6-6731-4376-87B6-6A8371A1E9B3}" type="datetimeFigureOut">
              <a:rPr lang="en-US" smtClean="0"/>
              <a:t>11/17/2023</a:t>
            </a:fld>
            <a:endParaRPr lang="en-US"/>
          </a:p>
        </p:txBody>
      </p:sp>
      <p:sp>
        <p:nvSpPr>
          <p:cNvPr id="3" name="Footer Placeholder 2">
            <a:extLst>
              <a:ext uri="{FF2B5EF4-FFF2-40B4-BE49-F238E27FC236}">
                <a16:creationId xmlns:a16="http://schemas.microsoft.com/office/drawing/2014/main" id="{2CA2CB6A-FC25-CDFB-5DE4-D469CFAFF8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E0404E-5404-2B10-3A3F-91AD9E9D0459}"/>
              </a:ext>
            </a:extLst>
          </p:cNvPr>
          <p:cNvSpPr>
            <a:spLocks noGrp="1"/>
          </p:cNvSpPr>
          <p:nvPr>
            <p:ph type="sldNum" sz="quarter" idx="12"/>
          </p:nvPr>
        </p:nvSpPr>
        <p:spPr/>
        <p:txBody>
          <a:bodyPr/>
          <a:lstStyle/>
          <a:p>
            <a:fld id="{C27C3EA2-AD1A-404E-9E41-080D80105801}" type="slidenum">
              <a:rPr lang="en-US" smtClean="0"/>
              <a:t>‹#›</a:t>
            </a:fld>
            <a:endParaRPr lang="en-US"/>
          </a:p>
        </p:txBody>
      </p:sp>
    </p:spTree>
    <p:extLst>
      <p:ext uri="{BB962C8B-B14F-4D97-AF65-F5344CB8AC3E}">
        <p14:creationId xmlns:p14="http://schemas.microsoft.com/office/powerpoint/2010/main" val="219689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B9F1-E5FA-BDCA-F461-AB9C757F1F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FEE1DC-5130-7824-CD17-F85DD53D47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112B2-C204-6F81-EE15-0E96B6A88F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D9F120-4D83-E662-172D-86B6AFB93528}"/>
              </a:ext>
            </a:extLst>
          </p:cNvPr>
          <p:cNvSpPr>
            <a:spLocks noGrp="1"/>
          </p:cNvSpPr>
          <p:nvPr>
            <p:ph type="dt" sz="half" idx="10"/>
          </p:nvPr>
        </p:nvSpPr>
        <p:spPr/>
        <p:txBody>
          <a:bodyPr/>
          <a:lstStyle/>
          <a:p>
            <a:fld id="{FEA8ACC6-6731-4376-87B6-6A8371A1E9B3}" type="datetimeFigureOut">
              <a:rPr lang="en-US" smtClean="0"/>
              <a:t>11/17/2023</a:t>
            </a:fld>
            <a:endParaRPr lang="en-US"/>
          </a:p>
        </p:txBody>
      </p:sp>
      <p:sp>
        <p:nvSpPr>
          <p:cNvPr id="6" name="Footer Placeholder 5">
            <a:extLst>
              <a:ext uri="{FF2B5EF4-FFF2-40B4-BE49-F238E27FC236}">
                <a16:creationId xmlns:a16="http://schemas.microsoft.com/office/drawing/2014/main" id="{04E78840-8FE3-F446-DD4D-94AE678E0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7B5BC2-2411-0BA4-5FF2-708F3DBD0480}"/>
              </a:ext>
            </a:extLst>
          </p:cNvPr>
          <p:cNvSpPr>
            <a:spLocks noGrp="1"/>
          </p:cNvSpPr>
          <p:nvPr>
            <p:ph type="sldNum" sz="quarter" idx="12"/>
          </p:nvPr>
        </p:nvSpPr>
        <p:spPr/>
        <p:txBody>
          <a:bodyPr/>
          <a:lstStyle/>
          <a:p>
            <a:fld id="{C27C3EA2-AD1A-404E-9E41-080D80105801}" type="slidenum">
              <a:rPr lang="en-US" smtClean="0"/>
              <a:t>‹#›</a:t>
            </a:fld>
            <a:endParaRPr lang="en-US"/>
          </a:p>
        </p:txBody>
      </p:sp>
    </p:spTree>
    <p:extLst>
      <p:ext uri="{BB962C8B-B14F-4D97-AF65-F5344CB8AC3E}">
        <p14:creationId xmlns:p14="http://schemas.microsoft.com/office/powerpoint/2010/main" val="70680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49AF-CCB4-B571-0E45-CDD55660EB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B3A704-3E58-8E5F-D592-0459816DA2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95BCFD-F6F7-8BFA-955D-07D33DD92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322FD-7087-332C-636B-E64588B19B29}"/>
              </a:ext>
            </a:extLst>
          </p:cNvPr>
          <p:cNvSpPr>
            <a:spLocks noGrp="1"/>
          </p:cNvSpPr>
          <p:nvPr>
            <p:ph type="dt" sz="half" idx="10"/>
          </p:nvPr>
        </p:nvSpPr>
        <p:spPr/>
        <p:txBody>
          <a:bodyPr/>
          <a:lstStyle/>
          <a:p>
            <a:fld id="{FEA8ACC6-6731-4376-87B6-6A8371A1E9B3}" type="datetimeFigureOut">
              <a:rPr lang="en-US" smtClean="0"/>
              <a:t>11/17/2023</a:t>
            </a:fld>
            <a:endParaRPr lang="en-US"/>
          </a:p>
        </p:txBody>
      </p:sp>
      <p:sp>
        <p:nvSpPr>
          <p:cNvPr id="6" name="Footer Placeholder 5">
            <a:extLst>
              <a:ext uri="{FF2B5EF4-FFF2-40B4-BE49-F238E27FC236}">
                <a16:creationId xmlns:a16="http://schemas.microsoft.com/office/drawing/2014/main" id="{D679EFE3-67C3-651A-8576-ED08F24249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311F2-978C-E8B3-C8E6-6764621B6C6A}"/>
              </a:ext>
            </a:extLst>
          </p:cNvPr>
          <p:cNvSpPr>
            <a:spLocks noGrp="1"/>
          </p:cNvSpPr>
          <p:nvPr>
            <p:ph type="sldNum" sz="quarter" idx="12"/>
          </p:nvPr>
        </p:nvSpPr>
        <p:spPr/>
        <p:txBody>
          <a:bodyPr/>
          <a:lstStyle/>
          <a:p>
            <a:fld id="{C27C3EA2-AD1A-404E-9E41-080D80105801}" type="slidenum">
              <a:rPr lang="en-US" smtClean="0"/>
              <a:t>‹#›</a:t>
            </a:fld>
            <a:endParaRPr lang="en-US"/>
          </a:p>
        </p:txBody>
      </p:sp>
    </p:spTree>
    <p:extLst>
      <p:ext uri="{BB962C8B-B14F-4D97-AF65-F5344CB8AC3E}">
        <p14:creationId xmlns:p14="http://schemas.microsoft.com/office/powerpoint/2010/main" val="368465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5D126-CB07-8FBB-ACAB-A400EA4D63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988A2C-48EF-8584-D166-8DD716F256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26E6A-265E-28AE-AB43-19E6649A19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8ACC6-6731-4376-87B6-6A8371A1E9B3}" type="datetimeFigureOut">
              <a:rPr lang="en-US" smtClean="0"/>
              <a:t>11/17/2023</a:t>
            </a:fld>
            <a:endParaRPr lang="en-US"/>
          </a:p>
        </p:txBody>
      </p:sp>
      <p:sp>
        <p:nvSpPr>
          <p:cNvPr id="5" name="Footer Placeholder 4">
            <a:extLst>
              <a:ext uri="{FF2B5EF4-FFF2-40B4-BE49-F238E27FC236}">
                <a16:creationId xmlns:a16="http://schemas.microsoft.com/office/drawing/2014/main" id="{8C26EE74-9E37-86C4-6075-B1945A753A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2BDF28-870E-99F8-0B74-09C9A9EEE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C3EA2-AD1A-404E-9E41-080D80105801}" type="slidenum">
              <a:rPr lang="en-US" smtClean="0"/>
              <a:t>‹#›</a:t>
            </a:fld>
            <a:endParaRPr lang="en-US"/>
          </a:p>
        </p:txBody>
      </p:sp>
    </p:spTree>
    <p:extLst>
      <p:ext uri="{BB962C8B-B14F-4D97-AF65-F5344CB8AC3E}">
        <p14:creationId xmlns:p14="http://schemas.microsoft.com/office/powerpoint/2010/main" val="3568974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68C4-6FCD-8FF5-79D6-6E67F619443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64E0536-CFC5-E829-7099-18A7402D01C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86986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Box 32"/>
          <p:cNvSpPr txBox="1">
            <a:spLocks noChangeArrowheads="1"/>
          </p:cNvSpPr>
          <p:nvPr/>
        </p:nvSpPr>
        <p:spPr bwMode="auto">
          <a:xfrm>
            <a:off x="118174" y="762004"/>
            <a:ext cx="12001500" cy="92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en-US" sz="3048" b="1">
                <a:solidFill>
                  <a:srgbClr val="FF0000"/>
                </a:solidFill>
              </a:rPr>
              <a:t>Mùa thảo quả</a:t>
            </a:r>
          </a:p>
          <a:p>
            <a:pPr indent="4189572" algn="ctr"/>
            <a:r>
              <a:rPr lang="en-US" sz="2286"/>
              <a:t>(</a:t>
            </a:r>
            <a:r>
              <a:rPr lang="en-US" sz="2286" i="1"/>
              <a:t>Theo</a:t>
            </a:r>
            <a:r>
              <a:rPr lang="en-US" sz="2286"/>
              <a:t> MA VĂN KHÁNG)</a:t>
            </a:r>
            <a:endParaRPr lang="en-US" sz="2286" i="1">
              <a:cs typeface="Times New Roman" pitchFamily="18" charset="0"/>
            </a:endParaRPr>
          </a:p>
        </p:txBody>
      </p:sp>
      <p:sp>
        <p:nvSpPr>
          <p:cNvPr id="6" name="Rectangle 3"/>
          <p:cNvSpPr>
            <a:spLocks noChangeArrowheads="1"/>
          </p:cNvSpPr>
          <p:nvPr/>
        </p:nvSpPr>
        <p:spPr bwMode="auto">
          <a:xfrm>
            <a:off x="120526" y="1524000"/>
            <a:ext cx="11851415" cy="151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769" tIns="53885" rIns="107769" bIns="53885"/>
          <a:lstStyle/>
          <a:p>
            <a:pPr algn="just"/>
            <a:r>
              <a:rPr lang="en-US" sz="3048" b="1">
                <a:solidFill>
                  <a:srgbClr val="FF0000"/>
                </a:solidFill>
                <a:latin typeface="Times New Roman" pitchFamily="18" charset="0"/>
                <a:cs typeface="Times New Roman" pitchFamily="18" charset="0"/>
              </a:rPr>
              <a:t>Luyện </a:t>
            </a:r>
            <a:r>
              <a:rPr lang="vi-VN" sz="3048" b="1">
                <a:solidFill>
                  <a:srgbClr val="FF0000"/>
                </a:solidFill>
                <a:latin typeface="Times New Roman" pitchFamily="18" charset="0"/>
                <a:cs typeface="Times New Roman" pitchFamily="18" charset="0"/>
              </a:rPr>
              <a:t>đọc</a:t>
            </a:r>
            <a:r>
              <a:rPr lang="en-US" sz="3048" b="1">
                <a:solidFill>
                  <a:srgbClr val="FF0000"/>
                </a:solidFill>
                <a:latin typeface="Times New Roman" pitchFamily="18" charset="0"/>
                <a:cs typeface="Times New Roman" pitchFamily="18" charset="0"/>
              </a:rPr>
              <a:t> </a:t>
            </a:r>
            <a:r>
              <a:rPr lang="vi-VN" sz="3048" b="1">
                <a:solidFill>
                  <a:srgbClr val="FF0000"/>
                </a:solidFill>
                <a:latin typeface="Times New Roman" pitchFamily="18" charset="0"/>
                <a:cs typeface="Times New Roman" pitchFamily="18" charset="0"/>
              </a:rPr>
              <a:t>đ</a:t>
            </a:r>
            <a:r>
              <a:rPr lang="en-US" sz="3048" b="1">
                <a:solidFill>
                  <a:srgbClr val="FF0000"/>
                </a:solidFill>
                <a:latin typeface="Times New Roman" pitchFamily="18" charset="0"/>
                <a:cs typeface="Times New Roman" pitchFamily="18" charset="0"/>
              </a:rPr>
              <a:t>oạn lần 1 </a:t>
            </a:r>
          </a:p>
          <a:p>
            <a:pPr indent="338673" algn="just"/>
            <a:r>
              <a:rPr lang="en-US" sz="3048">
                <a:solidFill>
                  <a:schemeClr val="accent4">
                    <a:lumMod val="10000"/>
                  </a:schemeClr>
                </a:solidFill>
                <a:latin typeface="Times New Roman" pitchFamily="18" charset="0"/>
                <a:cs typeface="Times New Roman" pitchFamily="18" charset="0"/>
              </a:rPr>
              <a:t>Mỗi bạn </a:t>
            </a:r>
            <a:r>
              <a:rPr lang="vi-VN" sz="3048">
                <a:solidFill>
                  <a:schemeClr val="accent4">
                    <a:lumMod val="10000"/>
                  </a:schemeClr>
                </a:solidFill>
                <a:latin typeface="Times New Roman" pitchFamily="18" charset="0"/>
                <a:cs typeface="Times New Roman" pitchFamily="18" charset="0"/>
              </a:rPr>
              <a:t>đọc</a:t>
            </a:r>
            <a:r>
              <a:rPr lang="en-US" sz="3048">
                <a:solidFill>
                  <a:schemeClr val="accent4">
                    <a:lumMod val="10000"/>
                  </a:schemeClr>
                </a:solidFill>
                <a:latin typeface="Times New Roman" pitchFamily="18" charset="0"/>
                <a:cs typeface="Times New Roman" pitchFamily="18" charset="0"/>
              </a:rPr>
              <a:t> nối tiếp một đoạn, cả lớp </a:t>
            </a:r>
            <a:r>
              <a:rPr lang="vi-VN" sz="3048">
                <a:solidFill>
                  <a:schemeClr val="accent4">
                    <a:lumMod val="10000"/>
                  </a:schemeClr>
                </a:solidFill>
                <a:latin typeface="Times New Roman" pitchFamily="18" charset="0"/>
                <a:cs typeface="Times New Roman" pitchFamily="18" charset="0"/>
              </a:rPr>
              <a:t>đọc</a:t>
            </a:r>
            <a:r>
              <a:rPr lang="en-US" sz="3048">
                <a:solidFill>
                  <a:schemeClr val="accent4">
                    <a:lumMod val="10000"/>
                  </a:schemeClr>
                </a:solidFill>
                <a:latin typeface="Times New Roman" pitchFamily="18" charset="0"/>
                <a:cs typeface="Times New Roman" pitchFamily="18" charset="0"/>
              </a:rPr>
              <a:t> thầm và tìm tiếng, từ khó </a:t>
            </a:r>
            <a:r>
              <a:rPr lang="vi-VN" sz="3048">
                <a:solidFill>
                  <a:schemeClr val="accent4">
                    <a:lumMod val="10000"/>
                  </a:schemeClr>
                </a:solidFill>
                <a:latin typeface="Times New Roman" pitchFamily="18" charset="0"/>
                <a:cs typeface="Times New Roman" pitchFamily="18" charset="0"/>
              </a:rPr>
              <a:t>đọc</a:t>
            </a:r>
            <a:r>
              <a:rPr lang="en-US" sz="3048">
                <a:solidFill>
                  <a:schemeClr val="accent4">
                    <a:lumMod val="10000"/>
                  </a:schemeClr>
                </a:solidFill>
                <a:latin typeface="Times New Roman" pitchFamily="18" charset="0"/>
                <a:cs typeface="Times New Roman" pitchFamily="18" charset="0"/>
              </a:rPr>
              <a:t> có trong bài.</a:t>
            </a:r>
          </a:p>
        </p:txBody>
      </p:sp>
      <p:sp>
        <p:nvSpPr>
          <p:cNvPr id="5"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2F9BC42F-D1A8-2A5F-BC31-5965169EBA76}"/>
              </a:ext>
            </a:extLst>
          </p:cNvPr>
          <p:cNvSpPr txBox="1"/>
          <p:nvPr/>
        </p:nvSpPr>
        <p:spPr>
          <a:xfrm>
            <a:off x="2998108" y="37465"/>
            <a:ext cx="6105364" cy="678647"/>
          </a:xfrm>
          <a:prstGeom prst="rect">
            <a:avLst/>
          </a:prstGeom>
          <a:noFill/>
        </p:spPr>
        <p:txBody>
          <a:bodyPr wrap="square">
            <a:spAutoFit/>
          </a:bodyPr>
          <a:lstStyle/>
          <a:p>
            <a:pPr algn="ctr"/>
            <a:r>
              <a:rPr lang="vi-VN" altLang="en-US" sz="1905" i="1" dirty="0">
                <a:latin typeface="Times New Roman" pitchFamily="18" charset="0"/>
                <a:cs typeface="Times New Roman" pitchFamily="18" charset="0"/>
              </a:rPr>
              <a:t>Thứ </a:t>
            </a:r>
            <a:r>
              <a:rPr lang="en-US" altLang="en-US" sz="1905" i="1" dirty="0" err="1">
                <a:latin typeface="Times New Roman" pitchFamily="18" charset="0"/>
                <a:cs typeface="Times New Roman" pitchFamily="18" charset="0"/>
              </a:rPr>
              <a:t>hai</a:t>
            </a:r>
            <a:r>
              <a:rPr lang="vi-VN" altLang="en-US" sz="1905" i="1" dirty="0">
                <a:latin typeface="Times New Roman" pitchFamily="18" charset="0"/>
                <a:cs typeface="Times New Roman" pitchFamily="18" charset="0"/>
              </a:rPr>
              <a:t>, ngày </a:t>
            </a:r>
            <a:r>
              <a:rPr lang="en-US" altLang="en-US" sz="1905" i="1" dirty="0">
                <a:latin typeface="Times New Roman" pitchFamily="18" charset="0"/>
                <a:cs typeface="Times New Roman" pitchFamily="18" charset="0"/>
              </a:rPr>
              <a:t>20</a:t>
            </a:r>
            <a:r>
              <a:rPr lang="vi-VN" altLang="en-US" sz="1905" i="1" dirty="0">
                <a:latin typeface="Times New Roman" pitchFamily="18" charset="0"/>
                <a:cs typeface="Times New Roman" pitchFamily="18" charset="0"/>
              </a:rPr>
              <a:t> tháng </a:t>
            </a:r>
            <a:r>
              <a:rPr lang="en-US" altLang="en-US" sz="1905" i="1" dirty="0">
                <a:latin typeface="Times New Roman" pitchFamily="18" charset="0"/>
                <a:cs typeface="Times New Roman" pitchFamily="18" charset="0"/>
              </a:rPr>
              <a:t>11</a:t>
            </a:r>
            <a:r>
              <a:rPr lang="vi-VN" altLang="en-US" sz="1905" i="1" dirty="0">
                <a:latin typeface="Times New Roman" pitchFamily="18" charset="0"/>
                <a:cs typeface="Times New Roman" pitchFamily="18" charset="0"/>
              </a:rPr>
              <a:t> năm 20</a:t>
            </a:r>
            <a:r>
              <a:rPr lang="en-US" altLang="en-US" sz="1905" i="1" dirty="0">
                <a:latin typeface="Times New Roman" pitchFamily="18" charset="0"/>
                <a:cs typeface="Times New Roman" pitchFamily="18" charset="0"/>
              </a:rPr>
              <a:t>23</a:t>
            </a:r>
            <a:br>
              <a:rPr lang="en-US" altLang="en-US" sz="1905" i="1" dirty="0">
                <a:latin typeface="Times New Roman" pitchFamily="18" charset="0"/>
                <a:cs typeface="Times New Roman" pitchFamily="18" charset="0"/>
              </a:rPr>
            </a:br>
            <a:r>
              <a:rPr lang="en-US" altLang="en-US" sz="1905" i="1" dirty="0" err="1">
                <a:latin typeface="Times New Roman" pitchFamily="18" charset="0"/>
                <a:cs typeface="Times New Roman" pitchFamily="18" charset="0"/>
              </a:rPr>
              <a:t>Môn</a:t>
            </a:r>
            <a:r>
              <a:rPr lang="en-US" altLang="en-US" sz="1905" i="1" dirty="0">
                <a:latin typeface="Times New Roman" pitchFamily="18" charset="0"/>
                <a:cs typeface="Times New Roman" pitchFamily="18" charset="0"/>
              </a:rPr>
              <a:t>: </a:t>
            </a:r>
            <a:r>
              <a:rPr lang="en-US" altLang="en-US" sz="1905" i="1" dirty="0" err="1">
                <a:latin typeface="Times New Roman" pitchFamily="18" charset="0"/>
                <a:cs typeface="Times New Roman" pitchFamily="18" charset="0"/>
              </a:rPr>
              <a:t>Tập</a:t>
            </a:r>
            <a:r>
              <a:rPr lang="en-US" altLang="en-US" sz="1905" i="1" dirty="0">
                <a:latin typeface="Times New Roman" pitchFamily="18" charset="0"/>
                <a:cs typeface="Times New Roman" pitchFamily="18" charset="0"/>
              </a:rPr>
              <a:t> </a:t>
            </a:r>
            <a:r>
              <a:rPr lang="en-US" altLang="en-US" sz="1905" i="1" dirty="0" err="1">
                <a:latin typeface="Times New Roman" pitchFamily="18" charset="0"/>
                <a:cs typeface="Times New Roman" pitchFamily="18" charset="0"/>
              </a:rPr>
              <a:t>đọc</a:t>
            </a:r>
            <a:endParaRPr lang="en-US" altLang="en-US" sz="1905" i="1" dirty="0">
              <a:latin typeface="Times New Roman" pitchFamily="18" charset="0"/>
              <a:cs typeface="Times New Roman" pitchFamily="18" charset="0"/>
            </a:endParaRPr>
          </a:p>
        </p:txBody>
      </p:sp>
    </p:spTree>
    <p:extLst>
      <p:ext uri="{BB962C8B-B14F-4D97-AF65-F5344CB8AC3E}">
        <p14:creationId xmlns:p14="http://schemas.microsoft.com/office/powerpoint/2010/main" val="13031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Text Box 7"/>
          <p:cNvSpPr txBox="1">
            <a:spLocks noChangeArrowheads="1"/>
          </p:cNvSpPr>
          <p:nvPr/>
        </p:nvSpPr>
        <p:spPr bwMode="auto">
          <a:xfrm>
            <a:off x="699955" y="2628471"/>
            <a:ext cx="3692770" cy="5636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3670" tIns="46834" rIns="93670" bIns="4683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48">
                <a:latin typeface="Times New Roman" pitchFamily="18" charset="0"/>
                <a:cs typeface="Times New Roman" pitchFamily="18" charset="0"/>
              </a:rPr>
              <a:t>- Đản Khao</a:t>
            </a:r>
          </a:p>
        </p:txBody>
      </p:sp>
      <p:sp>
        <p:nvSpPr>
          <p:cNvPr id="25608" name="Text Box 8"/>
          <p:cNvSpPr txBox="1">
            <a:spLocks noChangeArrowheads="1"/>
          </p:cNvSpPr>
          <p:nvPr/>
        </p:nvSpPr>
        <p:spPr bwMode="auto">
          <a:xfrm>
            <a:off x="699955" y="3750966"/>
            <a:ext cx="6000750" cy="5636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3670" tIns="46834" rIns="93670" bIns="4683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48">
                <a:latin typeface="Times New Roman" pitchFamily="18" charset="0"/>
                <a:cs typeface="Times New Roman" pitchFamily="18" charset="0"/>
              </a:rPr>
              <a:t>- </a:t>
            </a:r>
            <a:r>
              <a:rPr lang="en-US" altLang="en-US" sz="3048">
                <a:latin typeface="Times New Roman" pitchFamily="18" charset="0"/>
                <a:cs typeface="Times New Roman" pitchFamily="18" charset="0"/>
              </a:rPr>
              <a:t>lướt thướt</a:t>
            </a:r>
            <a:endParaRPr lang="en-US" sz="3048">
              <a:latin typeface="Times New Roman" pitchFamily="18" charset="0"/>
              <a:cs typeface="Times New Roman" pitchFamily="18" charset="0"/>
            </a:endParaRPr>
          </a:p>
        </p:txBody>
      </p:sp>
      <p:sp>
        <p:nvSpPr>
          <p:cNvPr id="2" name="Text Box 7"/>
          <p:cNvSpPr txBox="1">
            <a:spLocks noChangeArrowheads="1"/>
          </p:cNvSpPr>
          <p:nvPr/>
        </p:nvSpPr>
        <p:spPr bwMode="auto">
          <a:xfrm>
            <a:off x="702649" y="3192047"/>
            <a:ext cx="5077558" cy="5636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3670" tIns="46834" rIns="93670" bIns="4683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48">
                <a:latin typeface="Times New Roman" pitchFamily="18" charset="0"/>
                <a:cs typeface="Times New Roman" pitchFamily="18" charset="0"/>
              </a:rPr>
              <a:t>- </a:t>
            </a:r>
            <a:r>
              <a:rPr lang="en-US" altLang="en-US" sz="3048">
                <a:latin typeface="Times New Roman" pitchFamily="18" charset="0"/>
                <a:cs typeface="Times New Roman" pitchFamily="18" charset="0"/>
              </a:rPr>
              <a:t>Chin San</a:t>
            </a:r>
            <a:endParaRPr lang="en-US" sz="3048">
              <a:latin typeface="Times New Roman" pitchFamily="18" charset="0"/>
              <a:cs typeface="Times New Roman" pitchFamily="18" charset="0"/>
            </a:endParaRPr>
          </a:p>
        </p:txBody>
      </p:sp>
      <p:sp>
        <p:nvSpPr>
          <p:cNvPr id="13" name="Rectangle 3"/>
          <p:cNvSpPr>
            <a:spLocks noChangeArrowheads="1"/>
          </p:cNvSpPr>
          <p:nvPr/>
        </p:nvSpPr>
        <p:spPr bwMode="auto">
          <a:xfrm>
            <a:off x="120525" y="1524000"/>
            <a:ext cx="11986917" cy="56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769" tIns="53885" rIns="107769" bIns="53885"/>
          <a:lstStyle/>
          <a:p>
            <a:pPr algn="just"/>
            <a:r>
              <a:rPr lang="en-US" sz="3048" b="1">
                <a:solidFill>
                  <a:srgbClr val="FF0000"/>
                </a:solidFill>
                <a:latin typeface="Times New Roman" pitchFamily="18" charset="0"/>
                <a:cs typeface="Times New Roman" pitchFamily="18" charset="0"/>
              </a:rPr>
              <a:t>Luyện đọc từ</a:t>
            </a:r>
          </a:p>
        </p:txBody>
      </p:sp>
      <p:sp>
        <p:nvSpPr>
          <p:cNvPr id="15" name="Text Box 32"/>
          <p:cNvSpPr txBox="1">
            <a:spLocks noChangeArrowheads="1"/>
          </p:cNvSpPr>
          <p:nvPr/>
        </p:nvSpPr>
        <p:spPr bwMode="auto">
          <a:xfrm>
            <a:off x="118174" y="762004"/>
            <a:ext cx="12001500" cy="92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en-US" sz="3048" b="1">
                <a:solidFill>
                  <a:srgbClr val="FF0000"/>
                </a:solidFill>
              </a:rPr>
              <a:t>Mùa thảo quả</a:t>
            </a:r>
          </a:p>
          <a:p>
            <a:pPr indent="4189572" algn="ctr"/>
            <a:r>
              <a:rPr lang="en-US" sz="2286"/>
              <a:t>(</a:t>
            </a:r>
            <a:r>
              <a:rPr lang="en-US" sz="2286" i="1"/>
              <a:t>Theo</a:t>
            </a:r>
            <a:r>
              <a:rPr lang="en-US" sz="2286"/>
              <a:t> MA VĂN KHÁNG)</a:t>
            </a:r>
            <a:endParaRPr lang="en-US" sz="2286" i="1">
              <a:cs typeface="Times New Roman" pitchFamily="18" charset="0"/>
            </a:endParaRPr>
          </a:p>
        </p:txBody>
      </p:sp>
      <p:sp>
        <p:nvSpPr>
          <p:cNvPr id="12"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
        <p:nvSpPr>
          <p:cNvPr id="8" name="Text Box 8"/>
          <p:cNvSpPr txBox="1">
            <a:spLocks noChangeArrowheads="1"/>
          </p:cNvSpPr>
          <p:nvPr/>
        </p:nvSpPr>
        <p:spPr bwMode="auto">
          <a:xfrm>
            <a:off x="694955" y="4340503"/>
            <a:ext cx="6000750" cy="5636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3670" tIns="46834" rIns="93670" bIns="4683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48">
                <a:latin typeface="Times New Roman" pitchFamily="18" charset="0"/>
                <a:cs typeface="Times New Roman" pitchFamily="18" charset="0"/>
              </a:rPr>
              <a:t>- </a:t>
            </a:r>
            <a:r>
              <a:rPr lang="en-US" altLang="en-US" sz="3048">
                <a:latin typeface="Times New Roman" pitchFamily="18" charset="0"/>
                <a:cs typeface="Times New Roman" pitchFamily="18" charset="0"/>
              </a:rPr>
              <a:t>quyến hương</a:t>
            </a:r>
            <a:endParaRPr lang="en-US" sz="3048">
              <a:latin typeface="Times New Roman" pitchFamily="18" charset="0"/>
              <a:cs typeface="Times New Roman" pitchFamily="18" charset="0"/>
            </a:endParaRPr>
          </a:p>
        </p:txBody>
      </p:sp>
      <p:sp>
        <p:nvSpPr>
          <p:cNvPr id="9" name="Text Box 8"/>
          <p:cNvSpPr txBox="1">
            <a:spLocks noChangeArrowheads="1"/>
          </p:cNvSpPr>
          <p:nvPr/>
        </p:nvSpPr>
        <p:spPr bwMode="auto">
          <a:xfrm>
            <a:off x="694955" y="4904079"/>
            <a:ext cx="6000750" cy="5636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3670" tIns="46834" rIns="93670" bIns="4683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48">
                <a:latin typeface="Times New Roman" pitchFamily="18" charset="0"/>
                <a:cs typeface="Times New Roman" pitchFamily="18" charset="0"/>
              </a:rPr>
              <a:t>- </a:t>
            </a:r>
            <a:r>
              <a:rPr lang="en-US" altLang="en-US" sz="3048">
                <a:latin typeface="Times New Roman" pitchFamily="18" charset="0"/>
                <a:cs typeface="Times New Roman" pitchFamily="18" charset="0"/>
              </a:rPr>
              <a:t>ngây ngất</a:t>
            </a:r>
            <a:endParaRPr lang="en-US" sz="3048">
              <a:latin typeface="Times New Roman" pitchFamily="18" charset="0"/>
              <a:cs typeface="Times New Roman" pitchFamily="18" charset="0"/>
            </a:endParaRPr>
          </a:p>
        </p:txBody>
      </p:sp>
      <p:sp>
        <p:nvSpPr>
          <p:cNvPr id="10" name="Text Box 8"/>
          <p:cNvSpPr txBox="1">
            <a:spLocks noChangeArrowheads="1"/>
          </p:cNvSpPr>
          <p:nvPr/>
        </p:nvSpPr>
        <p:spPr bwMode="auto">
          <a:xfrm>
            <a:off x="674939" y="5504688"/>
            <a:ext cx="6000750" cy="5636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3670" tIns="46834" rIns="93670" bIns="4683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48">
                <a:latin typeface="Times New Roman" pitchFamily="18" charset="0"/>
                <a:cs typeface="Times New Roman" pitchFamily="18" charset="0"/>
              </a:rPr>
              <a:t>- </a:t>
            </a:r>
            <a:r>
              <a:rPr lang="en-US" altLang="en-US" sz="3048">
                <a:latin typeface="Times New Roman" pitchFamily="18" charset="0"/>
                <a:cs typeface="Times New Roman" pitchFamily="18" charset="0"/>
              </a:rPr>
              <a:t>lan tỏa</a:t>
            </a:r>
            <a:endParaRPr lang="en-US" sz="3048">
              <a:latin typeface="Times New Roman" pitchFamily="18" charset="0"/>
              <a:cs typeface="Times New Roman" pitchFamily="18" charset="0"/>
            </a:endParaRPr>
          </a:p>
        </p:txBody>
      </p:sp>
      <p:sp>
        <p:nvSpPr>
          <p:cNvPr id="14" name="Text Box 7"/>
          <p:cNvSpPr txBox="1">
            <a:spLocks noChangeArrowheads="1"/>
          </p:cNvSpPr>
          <p:nvPr/>
        </p:nvSpPr>
        <p:spPr bwMode="auto">
          <a:xfrm>
            <a:off x="317297" y="2071543"/>
            <a:ext cx="2201333" cy="56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3048">
                <a:latin typeface="Times New Roman" pitchFamily="18" charset="0"/>
                <a:cs typeface="Times New Roman" pitchFamily="18" charset="0"/>
              </a:rPr>
              <a:t>* Đọc đúng:</a:t>
            </a:r>
          </a:p>
        </p:txBody>
      </p:sp>
      <p:sp>
        <p:nvSpPr>
          <p:cNvPr id="16" name="Text Box 8"/>
          <p:cNvSpPr txBox="1">
            <a:spLocks noChangeArrowheads="1"/>
          </p:cNvSpPr>
          <p:nvPr/>
        </p:nvSpPr>
        <p:spPr bwMode="auto">
          <a:xfrm>
            <a:off x="684940" y="6050539"/>
            <a:ext cx="6000750" cy="5636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3670" tIns="46834" rIns="93670" bIns="4683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48">
                <a:latin typeface="Times New Roman" pitchFamily="18" charset="0"/>
                <a:cs typeface="Times New Roman" pitchFamily="18" charset="0"/>
              </a:rPr>
              <a:t>- </a:t>
            </a:r>
            <a:r>
              <a:rPr lang="en-US" altLang="en-US" sz="3048">
                <a:latin typeface="Times New Roman" pitchFamily="18" charset="0"/>
                <a:cs typeface="Times New Roman" pitchFamily="18" charset="0"/>
              </a:rPr>
              <a:t>không gian</a:t>
            </a:r>
            <a:endParaRPr lang="en-US" sz="3048">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39D02384-CDC7-DA08-3E7A-4D3E25263793}"/>
              </a:ext>
            </a:extLst>
          </p:cNvPr>
          <p:cNvSpPr txBox="1"/>
          <p:nvPr/>
        </p:nvSpPr>
        <p:spPr>
          <a:xfrm>
            <a:off x="3023859" y="65558"/>
            <a:ext cx="6063225" cy="678647"/>
          </a:xfrm>
          <a:prstGeom prst="rect">
            <a:avLst/>
          </a:prstGeom>
          <a:noFill/>
        </p:spPr>
        <p:txBody>
          <a:bodyPr wrap="square">
            <a:spAutoFit/>
          </a:bodyPr>
          <a:lstStyle/>
          <a:p>
            <a:pPr algn="ctr"/>
            <a:r>
              <a:rPr lang="vi-VN" altLang="en-US" sz="1905" i="1" dirty="0">
                <a:latin typeface="Times New Roman" pitchFamily="18" charset="0"/>
                <a:cs typeface="Times New Roman" pitchFamily="18" charset="0"/>
              </a:rPr>
              <a:t>Thứ </a:t>
            </a:r>
            <a:r>
              <a:rPr lang="en-US" altLang="en-US" sz="1905" i="1" dirty="0" err="1">
                <a:latin typeface="Times New Roman" pitchFamily="18" charset="0"/>
                <a:cs typeface="Times New Roman" pitchFamily="18" charset="0"/>
              </a:rPr>
              <a:t>hai</a:t>
            </a:r>
            <a:r>
              <a:rPr lang="vi-VN" altLang="en-US" sz="1905" i="1" dirty="0">
                <a:latin typeface="Times New Roman" pitchFamily="18" charset="0"/>
                <a:cs typeface="Times New Roman" pitchFamily="18" charset="0"/>
              </a:rPr>
              <a:t>, ngày </a:t>
            </a:r>
            <a:r>
              <a:rPr lang="en-US" altLang="en-US" sz="1905" i="1" dirty="0">
                <a:latin typeface="Times New Roman" pitchFamily="18" charset="0"/>
                <a:cs typeface="Times New Roman" pitchFamily="18" charset="0"/>
              </a:rPr>
              <a:t>20</a:t>
            </a:r>
            <a:r>
              <a:rPr lang="vi-VN" altLang="en-US" sz="1905" i="1" dirty="0">
                <a:latin typeface="Times New Roman" pitchFamily="18" charset="0"/>
                <a:cs typeface="Times New Roman" pitchFamily="18" charset="0"/>
              </a:rPr>
              <a:t> tháng </a:t>
            </a:r>
            <a:r>
              <a:rPr lang="en-US" altLang="en-US" sz="1905" i="1" dirty="0">
                <a:latin typeface="Times New Roman" pitchFamily="18" charset="0"/>
                <a:cs typeface="Times New Roman" pitchFamily="18" charset="0"/>
              </a:rPr>
              <a:t>11</a:t>
            </a:r>
            <a:r>
              <a:rPr lang="vi-VN" altLang="en-US" sz="1905" i="1" dirty="0">
                <a:latin typeface="Times New Roman" pitchFamily="18" charset="0"/>
                <a:cs typeface="Times New Roman" pitchFamily="18" charset="0"/>
              </a:rPr>
              <a:t> năm 20</a:t>
            </a:r>
            <a:r>
              <a:rPr lang="en-US" altLang="en-US" sz="1905" i="1" dirty="0">
                <a:latin typeface="Times New Roman" pitchFamily="18" charset="0"/>
                <a:cs typeface="Times New Roman" pitchFamily="18" charset="0"/>
              </a:rPr>
              <a:t>23</a:t>
            </a:r>
            <a:br>
              <a:rPr lang="en-US" altLang="en-US" sz="1905" i="1" dirty="0">
                <a:latin typeface="Times New Roman" pitchFamily="18" charset="0"/>
                <a:cs typeface="Times New Roman" pitchFamily="18" charset="0"/>
              </a:rPr>
            </a:br>
            <a:r>
              <a:rPr lang="en-US" altLang="en-US" sz="1905" i="1" dirty="0" err="1">
                <a:latin typeface="Times New Roman" pitchFamily="18" charset="0"/>
                <a:cs typeface="Times New Roman" pitchFamily="18" charset="0"/>
              </a:rPr>
              <a:t>Môn</a:t>
            </a:r>
            <a:r>
              <a:rPr lang="en-US" altLang="en-US" sz="1905" i="1" dirty="0">
                <a:latin typeface="Times New Roman" pitchFamily="18" charset="0"/>
                <a:cs typeface="Times New Roman" pitchFamily="18" charset="0"/>
              </a:rPr>
              <a:t>: </a:t>
            </a:r>
            <a:r>
              <a:rPr lang="en-US" altLang="en-US" sz="1905" i="1" dirty="0" err="1">
                <a:latin typeface="Times New Roman" pitchFamily="18" charset="0"/>
                <a:cs typeface="Times New Roman" pitchFamily="18" charset="0"/>
              </a:rPr>
              <a:t>Tập</a:t>
            </a:r>
            <a:r>
              <a:rPr lang="en-US" altLang="en-US" sz="1905" i="1" dirty="0">
                <a:latin typeface="Times New Roman" pitchFamily="18" charset="0"/>
                <a:cs typeface="Times New Roman" pitchFamily="18" charset="0"/>
              </a:rPr>
              <a:t> </a:t>
            </a:r>
            <a:r>
              <a:rPr lang="en-US" altLang="en-US" sz="1905" i="1" dirty="0" err="1">
                <a:latin typeface="Times New Roman" pitchFamily="18" charset="0"/>
                <a:cs typeface="Times New Roman" pitchFamily="18" charset="0"/>
              </a:rPr>
              <a:t>đọc</a:t>
            </a:r>
            <a:endParaRPr lang="en-US" altLang="en-US" sz="1905" i="1" dirty="0">
              <a:latin typeface="Times New Roman" pitchFamily="18" charset="0"/>
              <a:cs typeface="Times New Roman" pitchFamily="18" charset="0"/>
            </a:endParaRPr>
          </a:p>
        </p:txBody>
      </p:sp>
    </p:spTree>
    <p:extLst>
      <p:ext uri="{BB962C8B-B14F-4D97-AF65-F5344CB8AC3E}">
        <p14:creationId xmlns:p14="http://schemas.microsoft.com/office/powerpoint/2010/main" val="2501488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25607"/>
                                        </p:tgtEl>
                                        <p:attrNameLst>
                                          <p:attrName>style.visibility</p:attrName>
                                        </p:attrNameLst>
                                      </p:cBhvr>
                                      <p:to>
                                        <p:strVal val="visible"/>
                                      </p:to>
                                    </p:set>
                                    <p:animEffect transition="in" filter="wheel(4)">
                                      <p:cBhvr>
                                        <p:cTn id="20" dur="500"/>
                                        <p:tgtEl>
                                          <p:spTgt spid="2560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4)">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25608"/>
                                        </p:tgtEl>
                                        <p:attrNameLst>
                                          <p:attrName>style.visibility</p:attrName>
                                        </p:attrNameLst>
                                      </p:cBhvr>
                                      <p:to>
                                        <p:strVal val="visible"/>
                                      </p:to>
                                    </p:set>
                                    <p:animEffect transition="in" filter="wheel(4)">
                                      <p:cBhvr>
                                        <p:cTn id="30" dur="500"/>
                                        <p:tgtEl>
                                          <p:spTgt spid="2560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heel(4)">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heel(4)">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heel(4)">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25608" grpId="0"/>
      <p:bldP spid="2" grpId="0"/>
      <p:bldP spid="13" grpId="0" build="p"/>
      <p:bldP spid="8" grpId="0"/>
      <p:bldP spid="9" grpId="0"/>
      <p:bldP spid="10"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1" name="Text Box 19"/>
          <p:cNvSpPr txBox="1">
            <a:spLocks noChangeArrowheads="1"/>
          </p:cNvSpPr>
          <p:nvPr/>
        </p:nvSpPr>
        <p:spPr bwMode="auto">
          <a:xfrm>
            <a:off x="120525" y="2618886"/>
            <a:ext cx="11853043" cy="15016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3670" tIns="46834" rIns="93670" bIns="4683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048">
                <a:latin typeface="Times New Roman" pitchFamily="18" charset="0"/>
                <a:cs typeface="Times New Roman" pitchFamily="18" charset="0"/>
              </a:rPr>
              <a:t>- </a:t>
            </a:r>
            <a:r>
              <a:rPr lang="en-US" altLang="en-US" sz="3048">
                <a:latin typeface="Times New Roman" pitchFamily="18" charset="0"/>
              </a:rPr>
              <a:t>Gió tây lướt thướt bay qua rừng, quyến hương thảo quả đi, rải theo triền núi, đưa hương thảo quả ngọt lựng, thơm nồng vào những thôn xóm Chin San. </a:t>
            </a:r>
            <a:r>
              <a:rPr lang="en-US" altLang="en-US" sz="3048">
                <a:latin typeface="Times New Roman" pitchFamily="18" charset="0"/>
                <a:cs typeface="Times New Roman" pitchFamily="18" charset="0"/>
              </a:rPr>
              <a:t> </a:t>
            </a:r>
          </a:p>
        </p:txBody>
      </p:sp>
      <p:sp>
        <p:nvSpPr>
          <p:cNvPr id="38934" name="Line 22"/>
          <p:cNvSpPr>
            <a:spLocks noChangeShapeType="1"/>
          </p:cNvSpPr>
          <p:nvPr/>
        </p:nvSpPr>
        <p:spPr bwMode="auto">
          <a:xfrm flipH="1">
            <a:off x="771749" y="3231896"/>
            <a:ext cx="166663" cy="38057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93670" tIns="46834" rIns="93670" bIns="46834"/>
          <a:lstStyle/>
          <a:p>
            <a:endParaRPr lang="vi-VN" sz="4952"/>
          </a:p>
        </p:txBody>
      </p:sp>
      <p:sp>
        <p:nvSpPr>
          <p:cNvPr id="38935" name="Line 23"/>
          <p:cNvSpPr>
            <a:spLocks noChangeShapeType="1"/>
          </p:cNvSpPr>
          <p:nvPr/>
        </p:nvSpPr>
        <p:spPr bwMode="auto">
          <a:xfrm flipH="1">
            <a:off x="5789341" y="3261927"/>
            <a:ext cx="102857" cy="3810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93670" tIns="46834" rIns="93670" bIns="46834"/>
          <a:lstStyle/>
          <a:p>
            <a:endParaRPr lang="vi-VN" sz="4952"/>
          </a:p>
        </p:txBody>
      </p:sp>
      <p:sp>
        <p:nvSpPr>
          <p:cNvPr id="10" name="Rectangle 3"/>
          <p:cNvSpPr>
            <a:spLocks noChangeArrowheads="1"/>
          </p:cNvSpPr>
          <p:nvPr/>
        </p:nvSpPr>
        <p:spPr bwMode="auto">
          <a:xfrm>
            <a:off x="120525" y="1524000"/>
            <a:ext cx="11986917" cy="56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769" tIns="53885" rIns="107769" bIns="53885"/>
          <a:lstStyle/>
          <a:p>
            <a:pPr algn="just"/>
            <a:r>
              <a:rPr lang="en-US" sz="3048" b="1">
                <a:solidFill>
                  <a:srgbClr val="FF0000"/>
                </a:solidFill>
                <a:latin typeface="Times New Roman" pitchFamily="18" charset="0"/>
                <a:cs typeface="Times New Roman" pitchFamily="18" charset="0"/>
              </a:rPr>
              <a:t>Luyện đọc câu</a:t>
            </a:r>
          </a:p>
        </p:txBody>
      </p:sp>
      <p:sp>
        <p:nvSpPr>
          <p:cNvPr id="15" name="Text Box 32"/>
          <p:cNvSpPr txBox="1">
            <a:spLocks noChangeArrowheads="1"/>
          </p:cNvSpPr>
          <p:nvPr/>
        </p:nvSpPr>
        <p:spPr bwMode="auto">
          <a:xfrm>
            <a:off x="118174" y="-249315"/>
            <a:ext cx="12001500" cy="186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vi-VN" altLang="en-US" sz="3048" i="1" dirty="0">
                <a:cs typeface="Times New Roman" pitchFamily="18" charset="0"/>
              </a:rPr>
              <a:t>Thứ </a:t>
            </a:r>
            <a:r>
              <a:rPr lang="en-US" altLang="en-US" sz="3048" i="1" dirty="0" err="1">
                <a:cs typeface="Times New Roman" pitchFamily="18" charset="0"/>
              </a:rPr>
              <a:t>hai</a:t>
            </a:r>
            <a:r>
              <a:rPr lang="vi-VN" altLang="en-US" sz="3048" i="1" dirty="0">
                <a:cs typeface="Times New Roman" pitchFamily="18" charset="0"/>
              </a:rPr>
              <a:t>, ngày </a:t>
            </a:r>
            <a:r>
              <a:rPr lang="en-US" altLang="en-US" sz="3048" i="1" dirty="0">
                <a:cs typeface="Times New Roman" pitchFamily="18" charset="0"/>
              </a:rPr>
              <a:t>20</a:t>
            </a:r>
            <a:r>
              <a:rPr lang="vi-VN" altLang="en-US" sz="3048" i="1" dirty="0">
                <a:cs typeface="Times New Roman" pitchFamily="18" charset="0"/>
              </a:rPr>
              <a:t> tháng </a:t>
            </a:r>
            <a:r>
              <a:rPr lang="en-US" altLang="en-US" sz="3048" i="1" dirty="0">
                <a:cs typeface="Times New Roman" pitchFamily="18" charset="0"/>
              </a:rPr>
              <a:t>11</a:t>
            </a:r>
            <a:r>
              <a:rPr lang="vi-VN" altLang="en-US" sz="3048" i="1" dirty="0">
                <a:cs typeface="Times New Roman" pitchFamily="18" charset="0"/>
              </a:rPr>
              <a:t> năm 20</a:t>
            </a:r>
            <a:r>
              <a:rPr lang="en-US" altLang="en-US" sz="3048" i="1" dirty="0">
                <a:cs typeface="Times New Roman" pitchFamily="18" charset="0"/>
              </a:rPr>
              <a:t>23</a:t>
            </a:r>
            <a:br>
              <a:rPr lang="en-US" altLang="en-US" sz="3048" i="1" dirty="0">
                <a:cs typeface="Times New Roman" pitchFamily="18" charset="0"/>
              </a:rPr>
            </a:br>
            <a:r>
              <a:rPr lang="en-US" altLang="en-US" sz="3048" i="1" dirty="0" err="1">
                <a:cs typeface="Times New Roman" pitchFamily="18" charset="0"/>
              </a:rPr>
              <a:t>Môn</a:t>
            </a:r>
            <a:r>
              <a:rPr lang="en-US" altLang="en-US" sz="3048" i="1" dirty="0">
                <a:cs typeface="Times New Roman" pitchFamily="18" charset="0"/>
              </a:rPr>
              <a:t>: </a:t>
            </a:r>
            <a:r>
              <a:rPr lang="en-US" altLang="en-US" sz="3048" i="1" dirty="0" err="1">
                <a:cs typeface="Times New Roman" pitchFamily="18" charset="0"/>
              </a:rPr>
              <a:t>Tập</a:t>
            </a:r>
            <a:r>
              <a:rPr lang="en-US" altLang="en-US" sz="3048" i="1" dirty="0">
                <a:cs typeface="Times New Roman" pitchFamily="18" charset="0"/>
              </a:rPr>
              <a:t> </a:t>
            </a:r>
            <a:r>
              <a:rPr lang="en-US" altLang="en-US" sz="3048" i="1" dirty="0" err="1">
                <a:cs typeface="Times New Roman" pitchFamily="18" charset="0"/>
              </a:rPr>
              <a:t>đọc</a:t>
            </a:r>
            <a:endParaRPr lang="en-US" altLang="en-US" sz="3048" i="1" dirty="0">
              <a:cs typeface="Times New Roman" pitchFamily="18" charset="0"/>
            </a:endParaRPr>
          </a:p>
          <a:p>
            <a:pPr algn="ctr"/>
            <a:r>
              <a:rPr lang="en-US" sz="3048" b="1" dirty="0" err="1">
                <a:solidFill>
                  <a:srgbClr val="FF0000"/>
                </a:solidFill>
              </a:rPr>
              <a:t>Mùa</a:t>
            </a:r>
            <a:r>
              <a:rPr lang="en-US" sz="3048" b="1" dirty="0">
                <a:solidFill>
                  <a:srgbClr val="FF0000"/>
                </a:solidFill>
              </a:rPr>
              <a:t> </a:t>
            </a:r>
            <a:r>
              <a:rPr lang="en-US" sz="3048" b="1" dirty="0" err="1">
                <a:solidFill>
                  <a:srgbClr val="FF0000"/>
                </a:solidFill>
              </a:rPr>
              <a:t>thảo</a:t>
            </a:r>
            <a:r>
              <a:rPr lang="en-US" sz="3048" b="1" dirty="0">
                <a:solidFill>
                  <a:srgbClr val="FF0000"/>
                </a:solidFill>
              </a:rPr>
              <a:t> </a:t>
            </a:r>
            <a:r>
              <a:rPr lang="en-US" sz="3048" b="1" dirty="0" err="1">
                <a:solidFill>
                  <a:srgbClr val="FF0000"/>
                </a:solidFill>
              </a:rPr>
              <a:t>quả</a:t>
            </a:r>
            <a:endParaRPr lang="en-US" sz="3048" b="1" dirty="0">
              <a:solidFill>
                <a:srgbClr val="FF0000"/>
              </a:solidFill>
            </a:endParaRPr>
          </a:p>
          <a:p>
            <a:pPr indent="4189572" algn="ctr"/>
            <a:r>
              <a:rPr lang="en-US" sz="2286" dirty="0"/>
              <a:t>(</a:t>
            </a:r>
            <a:r>
              <a:rPr lang="en-US" sz="2286" i="1" dirty="0"/>
              <a:t>Theo</a:t>
            </a:r>
            <a:r>
              <a:rPr lang="en-US" sz="2286" dirty="0"/>
              <a:t> MA VĂN KHÁNG)</a:t>
            </a:r>
            <a:endParaRPr lang="en-US" sz="2286" i="1" dirty="0">
              <a:cs typeface="Times New Roman" pitchFamily="18" charset="0"/>
            </a:endParaRPr>
          </a:p>
        </p:txBody>
      </p:sp>
      <p:sp>
        <p:nvSpPr>
          <p:cNvPr id="11" name="Line 22"/>
          <p:cNvSpPr>
            <a:spLocks noChangeShapeType="1"/>
          </p:cNvSpPr>
          <p:nvPr/>
        </p:nvSpPr>
        <p:spPr bwMode="auto">
          <a:xfrm flipH="1">
            <a:off x="5577632" y="2749854"/>
            <a:ext cx="166663" cy="38057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93670" tIns="46834" rIns="93670" bIns="46834"/>
          <a:lstStyle/>
          <a:p>
            <a:endParaRPr lang="vi-VN" sz="4952"/>
          </a:p>
        </p:txBody>
      </p:sp>
      <p:sp>
        <p:nvSpPr>
          <p:cNvPr id="12" name="Line 22"/>
          <p:cNvSpPr>
            <a:spLocks noChangeShapeType="1"/>
          </p:cNvSpPr>
          <p:nvPr/>
        </p:nvSpPr>
        <p:spPr bwMode="auto">
          <a:xfrm flipH="1">
            <a:off x="9753144" y="2749854"/>
            <a:ext cx="166663" cy="38057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93670" tIns="46834" rIns="93670" bIns="46834"/>
          <a:lstStyle/>
          <a:p>
            <a:endParaRPr lang="vi-VN" sz="4952"/>
          </a:p>
        </p:txBody>
      </p:sp>
      <p:sp>
        <p:nvSpPr>
          <p:cNvPr id="13"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
        <p:nvSpPr>
          <p:cNvPr id="21" name="Text Box 7"/>
          <p:cNvSpPr txBox="1">
            <a:spLocks noChangeArrowheads="1"/>
          </p:cNvSpPr>
          <p:nvPr/>
        </p:nvSpPr>
        <p:spPr bwMode="auto">
          <a:xfrm>
            <a:off x="317297" y="2071543"/>
            <a:ext cx="2201333" cy="5613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3048" dirty="0">
                <a:latin typeface="Times New Roman" pitchFamily="18" charset="0"/>
                <a:cs typeface="Times New Roman" pitchFamily="18" charset="0"/>
              </a:rPr>
              <a:t>* </a:t>
            </a:r>
            <a:r>
              <a:rPr lang="en-US" altLang="en-US" sz="3048" dirty="0" err="1">
                <a:latin typeface="Times New Roman" pitchFamily="18" charset="0"/>
                <a:cs typeface="Times New Roman" pitchFamily="18" charset="0"/>
              </a:rPr>
              <a:t>Ngắt</a:t>
            </a:r>
            <a:r>
              <a:rPr lang="en-US" altLang="en-US" sz="3048" dirty="0">
                <a:latin typeface="Times New Roman" pitchFamily="18" charset="0"/>
                <a:cs typeface="Times New Roman" pitchFamily="18" charset="0"/>
              </a:rPr>
              <a:t> </a:t>
            </a:r>
            <a:r>
              <a:rPr lang="en-US" altLang="en-US" sz="3048" dirty="0" err="1">
                <a:latin typeface="Times New Roman" pitchFamily="18" charset="0"/>
                <a:cs typeface="Times New Roman" pitchFamily="18" charset="0"/>
              </a:rPr>
              <a:t>câu</a:t>
            </a:r>
            <a:r>
              <a:rPr lang="en-US" altLang="en-US" sz="3048" dirty="0">
                <a:latin typeface="Times New Roman" pitchFamily="18" charset="0"/>
                <a:cs typeface="Times New Roman" pitchFamily="18" charset="0"/>
              </a:rPr>
              <a:t> :</a:t>
            </a:r>
          </a:p>
        </p:txBody>
      </p:sp>
      <p:sp>
        <p:nvSpPr>
          <p:cNvPr id="22" name="Line 22"/>
          <p:cNvSpPr>
            <a:spLocks noChangeShapeType="1"/>
          </p:cNvSpPr>
          <p:nvPr/>
        </p:nvSpPr>
        <p:spPr bwMode="auto">
          <a:xfrm flipH="1">
            <a:off x="938411" y="3698543"/>
            <a:ext cx="166663" cy="38057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93670" tIns="46834" rIns="93670" bIns="46834"/>
          <a:lstStyle/>
          <a:p>
            <a:endParaRPr lang="vi-VN" sz="4952"/>
          </a:p>
        </p:txBody>
      </p:sp>
      <p:sp>
        <p:nvSpPr>
          <p:cNvPr id="23" name="Line 22"/>
          <p:cNvSpPr>
            <a:spLocks noChangeShapeType="1"/>
          </p:cNvSpPr>
          <p:nvPr/>
        </p:nvSpPr>
        <p:spPr bwMode="auto">
          <a:xfrm flipH="1">
            <a:off x="961682" y="3728574"/>
            <a:ext cx="166663" cy="38057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93670" tIns="46834" rIns="93670" bIns="46834"/>
          <a:lstStyle/>
          <a:p>
            <a:endParaRPr lang="vi-VN" sz="4952"/>
          </a:p>
        </p:txBody>
      </p:sp>
    </p:spTree>
    <p:extLst>
      <p:ext uri="{BB962C8B-B14F-4D97-AF65-F5344CB8AC3E}">
        <p14:creationId xmlns:p14="http://schemas.microsoft.com/office/powerpoint/2010/main" val="2798517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000" fill="hold"/>
                                        <p:tgtEl>
                                          <p:spTgt spid="21"/>
                                        </p:tgtEl>
                                        <p:attrNameLst>
                                          <p:attrName>ppt_w</p:attrName>
                                        </p:attrNameLst>
                                      </p:cBhvr>
                                      <p:tavLst>
                                        <p:tav tm="0">
                                          <p:val>
                                            <p:fltVal val="0"/>
                                          </p:val>
                                        </p:tav>
                                        <p:tav tm="100000">
                                          <p:val>
                                            <p:strVal val="#ppt_w"/>
                                          </p:val>
                                        </p:tav>
                                      </p:tavLst>
                                    </p:anim>
                                    <p:anim calcmode="lin" valueType="num">
                                      <p:cBhvr>
                                        <p:cTn id="12" dur="1000" fill="hold"/>
                                        <p:tgtEl>
                                          <p:spTgt spid="21"/>
                                        </p:tgtEl>
                                        <p:attrNameLst>
                                          <p:attrName>ppt_h</p:attrName>
                                        </p:attrNameLst>
                                      </p:cBhvr>
                                      <p:tavLst>
                                        <p:tav tm="0">
                                          <p:val>
                                            <p:fltVal val="0"/>
                                          </p:val>
                                        </p:tav>
                                        <p:tav tm="100000">
                                          <p:val>
                                            <p:strVal val="#ppt_h"/>
                                          </p:val>
                                        </p:tav>
                                      </p:tavLst>
                                    </p:anim>
                                    <p:anim calcmode="lin" valueType="num">
                                      <p:cBhvr>
                                        <p:cTn id="13" dur="1000" fill="hold"/>
                                        <p:tgtEl>
                                          <p:spTgt spid="21"/>
                                        </p:tgtEl>
                                        <p:attrNameLst>
                                          <p:attrName>style.rotation</p:attrName>
                                        </p:attrNameLst>
                                      </p:cBhvr>
                                      <p:tavLst>
                                        <p:tav tm="0">
                                          <p:val>
                                            <p:fltVal val="90"/>
                                          </p:val>
                                        </p:tav>
                                        <p:tav tm="100000">
                                          <p:val>
                                            <p:fltVal val="0"/>
                                          </p:val>
                                        </p:tav>
                                      </p:tavLst>
                                    </p:anim>
                                    <p:animEffect transition="in" filter="fade">
                                      <p:cBhvr>
                                        <p:cTn id="14" dur="1000"/>
                                        <p:tgtEl>
                                          <p:spTgt spid="21"/>
                                        </p:tgtEl>
                                      </p:cBhvr>
                                    </p:animEffect>
                                  </p:childTnLst>
                                </p:cTn>
                              </p:par>
                            </p:childTnLst>
                          </p:cTn>
                        </p:par>
                        <p:par>
                          <p:cTn id="15" fill="hold">
                            <p:stCondLst>
                              <p:cond delay="1500"/>
                            </p:stCondLst>
                            <p:childTnLst>
                              <p:par>
                                <p:cTn id="16" presetID="4" presetClass="entr" presetSubtype="16" fill="hold" grpId="0" nodeType="afterEffect">
                                  <p:stCondLst>
                                    <p:cond delay="0"/>
                                  </p:stCondLst>
                                  <p:childTnLst>
                                    <p:set>
                                      <p:cBhvr>
                                        <p:cTn id="17" dur="1" fill="hold">
                                          <p:stCondLst>
                                            <p:cond delay="0"/>
                                          </p:stCondLst>
                                        </p:cTn>
                                        <p:tgtEl>
                                          <p:spTgt spid="38931"/>
                                        </p:tgtEl>
                                        <p:attrNameLst>
                                          <p:attrName>style.visibility</p:attrName>
                                        </p:attrNameLst>
                                      </p:cBhvr>
                                      <p:to>
                                        <p:strVal val="visible"/>
                                      </p:to>
                                    </p:set>
                                    <p:animEffect transition="in" filter="box(in)">
                                      <p:cBhvr>
                                        <p:cTn id="18" dur="500"/>
                                        <p:tgtEl>
                                          <p:spTgt spid="3893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8935"/>
                                        </p:tgtEl>
                                        <p:attrNameLst>
                                          <p:attrName>style.visibility</p:attrName>
                                        </p:attrNameLst>
                                      </p:cBhvr>
                                      <p:to>
                                        <p:strVal val="visible"/>
                                      </p:to>
                                    </p:set>
                                    <p:animEffect transition="in" filter="circle(in)">
                                      <p:cBhvr>
                                        <p:cTn id="23" dur="500"/>
                                        <p:tgtEl>
                                          <p:spTgt spid="3893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8934"/>
                                        </p:tgtEl>
                                        <p:attrNameLst>
                                          <p:attrName>style.visibility</p:attrName>
                                        </p:attrNameLst>
                                      </p:cBhvr>
                                      <p:to>
                                        <p:strVal val="visible"/>
                                      </p:to>
                                    </p:set>
                                    <p:animEffect transition="in" filter="circle(in)">
                                      <p:cBhvr>
                                        <p:cTn id="26" dur="500"/>
                                        <p:tgtEl>
                                          <p:spTgt spid="38934"/>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500"/>
                                        <p:tgtEl>
                                          <p:spTgt spid="11"/>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500"/>
                                        <p:tgtEl>
                                          <p:spTgt spid="1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500"/>
                                        <p:tgtEl>
                                          <p:spTgt spid="22"/>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1" grpId="0"/>
      <p:bldP spid="38934" grpId="0" animBg="1"/>
      <p:bldP spid="38935" grpId="0" animBg="1"/>
      <p:bldP spid="10" grpId="0" build="p"/>
      <p:bldP spid="11" grpId="0" animBg="1"/>
      <p:bldP spid="12" grpId="0" animBg="1"/>
      <p:bldP spid="21" grpId="0"/>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13"/>
          <p:cNvSpPr txBox="1">
            <a:spLocks noChangeArrowheads="1"/>
          </p:cNvSpPr>
          <p:nvPr/>
        </p:nvSpPr>
        <p:spPr bwMode="auto">
          <a:xfrm>
            <a:off x="120525" y="2093807"/>
            <a:ext cx="11821386" cy="5604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526" tIns="45263" rIns="90526" bIns="45263">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indent="164801">
              <a:spcBef>
                <a:spcPct val="50000"/>
              </a:spcBef>
            </a:pPr>
            <a:r>
              <a:rPr lang="en-US" altLang="en-US" sz="3048">
                <a:latin typeface="Times New Roman" pitchFamily="18" charset="0"/>
                <a:cs typeface="Times New Roman" pitchFamily="18" charset="0"/>
              </a:rPr>
              <a:t>- đọc phần giải nghĩa từ ở sách GK trang 103</a:t>
            </a:r>
            <a:endParaRPr lang="en-US" altLang="en-US" sz="3048" b="1">
              <a:latin typeface="Times New Roman" pitchFamily="18" charset="0"/>
              <a:cs typeface="Times New Roman" pitchFamily="18" charset="0"/>
            </a:endParaRPr>
          </a:p>
        </p:txBody>
      </p:sp>
      <p:sp>
        <p:nvSpPr>
          <p:cNvPr id="11" name="Text Box 32"/>
          <p:cNvSpPr txBox="1">
            <a:spLocks noChangeArrowheads="1"/>
          </p:cNvSpPr>
          <p:nvPr/>
        </p:nvSpPr>
        <p:spPr bwMode="auto">
          <a:xfrm>
            <a:off x="118174" y="190796"/>
            <a:ext cx="12001500" cy="186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vi-VN" altLang="en-US" sz="3048" i="1" dirty="0">
                <a:cs typeface="Times New Roman" pitchFamily="18" charset="0"/>
              </a:rPr>
              <a:t>Thứ </a:t>
            </a:r>
            <a:r>
              <a:rPr lang="en-US" altLang="en-US" sz="3048" i="1" dirty="0" err="1">
                <a:cs typeface="Times New Roman" pitchFamily="18" charset="0"/>
              </a:rPr>
              <a:t>hai</a:t>
            </a:r>
            <a:r>
              <a:rPr lang="vi-VN" altLang="en-US" sz="3048" i="1" dirty="0">
                <a:cs typeface="Times New Roman" pitchFamily="18" charset="0"/>
              </a:rPr>
              <a:t>, ngày </a:t>
            </a:r>
            <a:r>
              <a:rPr lang="en-US" altLang="en-US" sz="3048" i="1" dirty="0">
                <a:cs typeface="Times New Roman" pitchFamily="18" charset="0"/>
              </a:rPr>
              <a:t>20</a:t>
            </a:r>
            <a:r>
              <a:rPr lang="vi-VN" altLang="en-US" sz="3048" i="1" dirty="0">
                <a:cs typeface="Times New Roman" pitchFamily="18" charset="0"/>
              </a:rPr>
              <a:t> tháng </a:t>
            </a:r>
            <a:r>
              <a:rPr lang="en-US" altLang="en-US" sz="3048" i="1" dirty="0">
                <a:cs typeface="Times New Roman" pitchFamily="18" charset="0"/>
              </a:rPr>
              <a:t>11</a:t>
            </a:r>
            <a:r>
              <a:rPr lang="vi-VN" altLang="en-US" sz="3048" i="1" dirty="0">
                <a:cs typeface="Times New Roman" pitchFamily="18" charset="0"/>
              </a:rPr>
              <a:t> năm 20</a:t>
            </a:r>
            <a:r>
              <a:rPr lang="en-US" altLang="en-US" sz="3048" i="1" dirty="0">
                <a:cs typeface="Times New Roman" pitchFamily="18" charset="0"/>
              </a:rPr>
              <a:t>23</a:t>
            </a:r>
            <a:br>
              <a:rPr lang="en-US" altLang="en-US" sz="3048" i="1" dirty="0">
                <a:cs typeface="Times New Roman" pitchFamily="18" charset="0"/>
              </a:rPr>
            </a:br>
            <a:r>
              <a:rPr lang="en-US" altLang="en-US" sz="3048" i="1" dirty="0" err="1">
                <a:cs typeface="Times New Roman" pitchFamily="18" charset="0"/>
              </a:rPr>
              <a:t>Môn</a:t>
            </a:r>
            <a:r>
              <a:rPr lang="en-US" altLang="en-US" sz="3048" i="1" dirty="0">
                <a:cs typeface="Times New Roman" pitchFamily="18" charset="0"/>
              </a:rPr>
              <a:t>: </a:t>
            </a:r>
            <a:r>
              <a:rPr lang="en-US" altLang="en-US" sz="3048" i="1" dirty="0" err="1">
                <a:cs typeface="Times New Roman" pitchFamily="18" charset="0"/>
              </a:rPr>
              <a:t>Tập</a:t>
            </a:r>
            <a:r>
              <a:rPr lang="en-US" altLang="en-US" sz="3048" i="1" dirty="0">
                <a:cs typeface="Times New Roman" pitchFamily="18" charset="0"/>
              </a:rPr>
              <a:t> </a:t>
            </a:r>
            <a:r>
              <a:rPr lang="en-US" altLang="en-US" sz="3048" i="1" dirty="0" err="1">
                <a:cs typeface="Times New Roman" pitchFamily="18" charset="0"/>
              </a:rPr>
              <a:t>đọc</a:t>
            </a:r>
            <a:endParaRPr lang="en-US" altLang="en-US" sz="3048" i="1" dirty="0">
              <a:cs typeface="Times New Roman" pitchFamily="18" charset="0"/>
            </a:endParaRPr>
          </a:p>
          <a:p>
            <a:pPr algn="ctr"/>
            <a:r>
              <a:rPr lang="en-US" sz="3048" b="1" dirty="0" err="1">
                <a:solidFill>
                  <a:srgbClr val="FF0000"/>
                </a:solidFill>
              </a:rPr>
              <a:t>Mùa</a:t>
            </a:r>
            <a:r>
              <a:rPr lang="en-US" sz="3048" b="1" dirty="0">
                <a:solidFill>
                  <a:srgbClr val="FF0000"/>
                </a:solidFill>
              </a:rPr>
              <a:t> </a:t>
            </a:r>
            <a:r>
              <a:rPr lang="en-US" sz="3048" b="1" dirty="0" err="1">
                <a:solidFill>
                  <a:srgbClr val="FF0000"/>
                </a:solidFill>
              </a:rPr>
              <a:t>thảo</a:t>
            </a:r>
            <a:r>
              <a:rPr lang="en-US" sz="3048" b="1" dirty="0">
                <a:solidFill>
                  <a:srgbClr val="FF0000"/>
                </a:solidFill>
              </a:rPr>
              <a:t> </a:t>
            </a:r>
            <a:r>
              <a:rPr lang="en-US" sz="3048" b="1" dirty="0" err="1">
                <a:solidFill>
                  <a:srgbClr val="FF0000"/>
                </a:solidFill>
              </a:rPr>
              <a:t>quả</a:t>
            </a:r>
            <a:endParaRPr lang="en-US" sz="3048" b="1" dirty="0">
              <a:solidFill>
                <a:srgbClr val="FF0000"/>
              </a:solidFill>
            </a:endParaRPr>
          </a:p>
          <a:p>
            <a:pPr indent="4189572" algn="ctr"/>
            <a:r>
              <a:rPr lang="en-US" sz="2286" dirty="0"/>
              <a:t>(</a:t>
            </a:r>
            <a:r>
              <a:rPr lang="en-US" sz="2286" i="1" dirty="0"/>
              <a:t>Theo</a:t>
            </a:r>
            <a:r>
              <a:rPr lang="en-US" sz="2286" dirty="0"/>
              <a:t> MA VĂN KHÁNG)</a:t>
            </a:r>
            <a:endParaRPr lang="en-US" sz="2286" i="1" dirty="0">
              <a:cs typeface="Times New Roman" pitchFamily="18" charset="0"/>
            </a:endParaRPr>
          </a:p>
        </p:txBody>
      </p:sp>
      <p:sp>
        <p:nvSpPr>
          <p:cNvPr id="13" name="Rectangle 3"/>
          <p:cNvSpPr>
            <a:spLocks noChangeArrowheads="1"/>
          </p:cNvSpPr>
          <p:nvPr/>
        </p:nvSpPr>
        <p:spPr bwMode="auto">
          <a:xfrm>
            <a:off x="120525" y="1524000"/>
            <a:ext cx="11986917" cy="5686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7769" tIns="53885" rIns="107769" bIns="53885"/>
          <a:lstStyle/>
          <a:p>
            <a:pPr algn="just"/>
            <a:r>
              <a:rPr lang="en-US" altLang="en-US" sz="3048" b="1">
                <a:solidFill>
                  <a:srgbClr val="FF0000"/>
                </a:solidFill>
                <a:latin typeface="Times New Roman" pitchFamily="18" charset="0"/>
                <a:cs typeface="Times New Roman" pitchFamily="18" charset="0"/>
              </a:rPr>
              <a:t>Giải nghĩa từ</a:t>
            </a:r>
            <a:endParaRPr lang="en-US" sz="3048" b="1">
              <a:solidFill>
                <a:srgbClr val="FF0000"/>
              </a:solidFill>
              <a:latin typeface="Times New Roman" pitchFamily="18" charset="0"/>
              <a:cs typeface="Times New Roman" pitchFamily="18" charset="0"/>
            </a:endParaRPr>
          </a:p>
        </p:txBody>
      </p:sp>
      <p:sp>
        <p:nvSpPr>
          <p:cNvPr id="7"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Tree>
    <p:extLst>
      <p:ext uri="{BB962C8B-B14F-4D97-AF65-F5344CB8AC3E}">
        <p14:creationId xmlns:p14="http://schemas.microsoft.com/office/powerpoint/2010/main" val="3521502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14thaoqua[1]"/>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3122840" y="0"/>
            <a:ext cx="3030014" cy="3429000"/>
          </a:xfrm>
          <a:prstGeom prst="rect">
            <a:avLst/>
          </a:prstGeom>
          <a:noFill/>
          <a:ln w="60325">
            <a:noFill/>
            <a:miter lim="800000"/>
            <a:headEnd/>
            <a:tailEnd/>
          </a:ln>
        </p:spPr>
      </p:pic>
      <p:pic>
        <p:nvPicPr>
          <p:cNvPr id="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98565" y="0"/>
            <a:ext cx="2975429"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2422433577_ddca2964de"/>
          <p:cNvPicPr>
            <a:picLocks noChangeAspect="1" noChangeArrowheads="1"/>
          </p:cNvPicPr>
          <p:nvPr/>
        </p:nvPicPr>
        <p:blipFill>
          <a:blip r:embed="rId4">
            <a:lum bright="4000" contrast="24000"/>
            <a:extLst>
              <a:ext uri="{28A0092B-C50C-407E-A947-70E740481C1C}">
                <a14:useLocalDpi xmlns:a14="http://schemas.microsoft.com/office/drawing/2010/main" val="0"/>
              </a:ext>
            </a:extLst>
          </a:blip>
          <a:srcRect/>
          <a:stretch>
            <a:fillRect/>
          </a:stretch>
        </p:blipFill>
        <p:spPr bwMode="auto">
          <a:xfrm>
            <a:off x="6100379" y="3429000"/>
            <a:ext cx="5996371" cy="3429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descr="img1131pm9"/>
          <p:cNvPicPr>
            <a:picLocks noChangeAspect="1" noChangeArrowheads="1"/>
          </p:cNvPicPr>
          <p:nvPr/>
        </p:nvPicPr>
        <p:blipFill>
          <a:blip r:embed="rId5">
            <a:lum bright="-6000" contrast="8000"/>
            <a:extLst>
              <a:ext uri="{28A0092B-C50C-407E-A947-70E740481C1C}">
                <a14:useLocalDpi xmlns:a14="http://schemas.microsoft.com/office/drawing/2010/main" val="0"/>
              </a:ext>
            </a:extLst>
          </a:blip>
          <a:srcRect/>
          <a:stretch>
            <a:fillRect/>
          </a:stretch>
        </p:blipFill>
        <p:spPr bwMode="auto">
          <a:xfrm>
            <a:off x="6153870" y="0"/>
            <a:ext cx="2977619" cy="3429000"/>
          </a:xfrm>
          <a:prstGeom prst="rect">
            <a:avLst/>
          </a:prstGeom>
          <a:noFill/>
          <a:ln w="5397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1536" y="0"/>
            <a:ext cx="299130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009" y="3429000"/>
            <a:ext cx="599637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32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1000"/>
                                        <p:tgtEl>
                                          <p:spTgt spid="3"/>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1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20525" y="1524000"/>
            <a:ext cx="11821386" cy="151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769" tIns="53885" rIns="107769" bIns="53885"/>
          <a:lstStyle/>
          <a:p>
            <a:pPr algn="just"/>
            <a:r>
              <a:rPr lang="en-US" sz="3048" b="1">
                <a:solidFill>
                  <a:srgbClr val="FF0000"/>
                </a:solidFill>
                <a:latin typeface="Times New Roman" pitchFamily="18" charset="0"/>
                <a:cs typeface="Times New Roman" pitchFamily="18" charset="0"/>
              </a:rPr>
              <a:t>Luyện </a:t>
            </a:r>
            <a:r>
              <a:rPr lang="vi-VN" sz="3048" b="1">
                <a:solidFill>
                  <a:srgbClr val="FF0000"/>
                </a:solidFill>
                <a:latin typeface="Times New Roman" pitchFamily="18" charset="0"/>
                <a:cs typeface="Times New Roman" pitchFamily="18" charset="0"/>
              </a:rPr>
              <a:t>đọc</a:t>
            </a:r>
            <a:r>
              <a:rPr lang="en-US" sz="3048" b="1">
                <a:solidFill>
                  <a:srgbClr val="FF0000"/>
                </a:solidFill>
                <a:latin typeface="Times New Roman" pitchFamily="18" charset="0"/>
                <a:cs typeface="Times New Roman" pitchFamily="18" charset="0"/>
              </a:rPr>
              <a:t> </a:t>
            </a:r>
            <a:r>
              <a:rPr lang="vi-VN" sz="3048" b="1">
                <a:solidFill>
                  <a:srgbClr val="FF0000"/>
                </a:solidFill>
                <a:latin typeface="Times New Roman" pitchFamily="18" charset="0"/>
                <a:cs typeface="Times New Roman" pitchFamily="18" charset="0"/>
              </a:rPr>
              <a:t>đ</a:t>
            </a:r>
            <a:r>
              <a:rPr lang="en-US" sz="3048" b="1">
                <a:solidFill>
                  <a:srgbClr val="FF0000"/>
                </a:solidFill>
                <a:latin typeface="Times New Roman" pitchFamily="18" charset="0"/>
                <a:cs typeface="Times New Roman" pitchFamily="18" charset="0"/>
              </a:rPr>
              <a:t>oạn lần 2</a:t>
            </a:r>
          </a:p>
          <a:p>
            <a:pPr indent="344721" algn="just"/>
            <a:r>
              <a:rPr lang="en-US" sz="3048">
                <a:solidFill>
                  <a:schemeClr val="accent4">
                    <a:lumMod val="10000"/>
                  </a:schemeClr>
                </a:solidFill>
                <a:latin typeface="Times New Roman" panose="02020603050405020304" pitchFamily="18" charset="0"/>
                <a:cs typeface="Times New Roman" panose="02020603050405020304" pitchFamily="18" charset="0"/>
              </a:rPr>
              <a:t>Mỗi bạn </a:t>
            </a:r>
            <a:r>
              <a:rPr lang="vi-VN" sz="3048">
                <a:solidFill>
                  <a:schemeClr val="accent4">
                    <a:lumMod val="10000"/>
                  </a:schemeClr>
                </a:solidFill>
                <a:latin typeface="Times New Roman" panose="02020603050405020304" pitchFamily="18" charset="0"/>
                <a:cs typeface="Times New Roman" panose="02020603050405020304" pitchFamily="18" charset="0"/>
              </a:rPr>
              <a:t>đọc</a:t>
            </a:r>
            <a:r>
              <a:rPr lang="en-US" sz="3048">
                <a:solidFill>
                  <a:schemeClr val="accent4">
                    <a:lumMod val="10000"/>
                  </a:schemeClr>
                </a:solidFill>
                <a:latin typeface="Times New Roman" panose="02020603050405020304" pitchFamily="18" charset="0"/>
                <a:cs typeface="Times New Roman" panose="02020603050405020304" pitchFamily="18" charset="0"/>
              </a:rPr>
              <a:t> nối tiếp đoạn, cả lớp </a:t>
            </a:r>
            <a:r>
              <a:rPr lang="vi-VN" sz="3048">
                <a:solidFill>
                  <a:schemeClr val="accent4">
                    <a:lumMod val="10000"/>
                  </a:schemeClr>
                </a:solidFill>
                <a:latin typeface="Times New Roman" panose="02020603050405020304" pitchFamily="18" charset="0"/>
                <a:cs typeface="Times New Roman" panose="02020603050405020304" pitchFamily="18" charset="0"/>
              </a:rPr>
              <a:t>đọc</a:t>
            </a:r>
            <a:r>
              <a:rPr lang="en-US" sz="3048">
                <a:solidFill>
                  <a:schemeClr val="accent4">
                    <a:lumMod val="10000"/>
                  </a:schemeClr>
                </a:solidFill>
                <a:latin typeface="Times New Roman" panose="02020603050405020304" pitchFamily="18" charset="0"/>
                <a:cs typeface="Times New Roman" panose="02020603050405020304" pitchFamily="18" charset="0"/>
              </a:rPr>
              <a:t> thầm và tìm câu dài khó </a:t>
            </a:r>
            <a:r>
              <a:rPr lang="vi-VN" sz="3048">
                <a:solidFill>
                  <a:schemeClr val="accent4">
                    <a:lumMod val="10000"/>
                  </a:schemeClr>
                </a:solidFill>
                <a:latin typeface="Times New Roman" panose="02020603050405020304" pitchFamily="18" charset="0"/>
                <a:cs typeface="Times New Roman" panose="02020603050405020304" pitchFamily="18" charset="0"/>
              </a:rPr>
              <a:t>đọc</a:t>
            </a:r>
            <a:r>
              <a:rPr lang="en-US" sz="3048">
                <a:solidFill>
                  <a:schemeClr val="accent4">
                    <a:lumMod val="10000"/>
                  </a:schemeClr>
                </a:solidFill>
                <a:latin typeface="Times New Roman" panose="02020603050405020304" pitchFamily="18" charset="0"/>
                <a:cs typeface="Times New Roman" panose="02020603050405020304" pitchFamily="18" charset="0"/>
              </a:rPr>
              <a:t> có trong bài. Tìm cách ngắt, nghỉ các câu </a:t>
            </a:r>
            <a:r>
              <a:rPr lang="vi-VN" sz="3048">
                <a:solidFill>
                  <a:schemeClr val="accent4">
                    <a:lumMod val="10000"/>
                  </a:schemeClr>
                </a:solidFill>
                <a:latin typeface="Times New Roman" panose="02020603050405020304" pitchFamily="18" charset="0"/>
                <a:cs typeface="Times New Roman" panose="02020603050405020304" pitchFamily="18" charset="0"/>
              </a:rPr>
              <a:t>đó</a:t>
            </a:r>
            <a:r>
              <a:rPr lang="en-US" sz="3048">
                <a:solidFill>
                  <a:schemeClr val="accent4">
                    <a:lumMod val="10000"/>
                  </a:schemeClr>
                </a:solidFill>
                <a:latin typeface="Times New Roman" panose="02020603050405020304" pitchFamily="18" charset="0"/>
                <a:cs typeface="Times New Roman" panose="02020603050405020304" pitchFamily="18" charset="0"/>
              </a:rPr>
              <a:t>.</a:t>
            </a:r>
          </a:p>
        </p:txBody>
      </p:sp>
      <p:sp>
        <p:nvSpPr>
          <p:cNvPr id="10" name="Text Box 32"/>
          <p:cNvSpPr txBox="1">
            <a:spLocks noChangeArrowheads="1"/>
          </p:cNvSpPr>
          <p:nvPr/>
        </p:nvSpPr>
        <p:spPr bwMode="auto">
          <a:xfrm>
            <a:off x="118174" y="-202495"/>
            <a:ext cx="12001500" cy="186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vi-VN" altLang="en-US" sz="3048" i="1" dirty="0">
                <a:cs typeface="Times New Roman" pitchFamily="18" charset="0"/>
              </a:rPr>
              <a:t>Thứ </a:t>
            </a:r>
            <a:r>
              <a:rPr lang="en-US" altLang="en-US" sz="3048" i="1" dirty="0" err="1">
                <a:cs typeface="Times New Roman" pitchFamily="18" charset="0"/>
              </a:rPr>
              <a:t>hai</a:t>
            </a:r>
            <a:r>
              <a:rPr lang="vi-VN" altLang="en-US" sz="3048" i="1" dirty="0">
                <a:cs typeface="Times New Roman" pitchFamily="18" charset="0"/>
              </a:rPr>
              <a:t>, ngày </a:t>
            </a:r>
            <a:r>
              <a:rPr lang="en-US" altLang="en-US" sz="3048" i="1" dirty="0">
                <a:cs typeface="Times New Roman" pitchFamily="18" charset="0"/>
              </a:rPr>
              <a:t>20</a:t>
            </a:r>
            <a:r>
              <a:rPr lang="vi-VN" altLang="en-US" sz="3048" i="1" dirty="0">
                <a:cs typeface="Times New Roman" pitchFamily="18" charset="0"/>
              </a:rPr>
              <a:t> tháng </a:t>
            </a:r>
            <a:r>
              <a:rPr lang="en-US" altLang="en-US" sz="3048" i="1" dirty="0">
                <a:cs typeface="Times New Roman" pitchFamily="18" charset="0"/>
              </a:rPr>
              <a:t>11</a:t>
            </a:r>
            <a:r>
              <a:rPr lang="vi-VN" altLang="en-US" sz="3048" i="1" dirty="0">
                <a:cs typeface="Times New Roman" pitchFamily="18" charset="0"/>
              </a:rPr>
              <a:t> năm 20</a:t>
            </a:r>
            <a:r>
              <a:rPr lang="en-US" altLang="en-US" sz="3048" i="1" dirty="0">
                <a:cs typeface="Times New Roman" pitchFamily="18" charset="0"/>
              </a:rPr>
              <a:t>23</a:t>
            </a:r>
            <a:br>
              <a:rPr lang="en-US" altLang="en-US" sz="3048" i="1" dirty="0">
                <a:cs typeface="Times New Roman" pitchFamily="18" charset="0"/>
              </a:rPr>
            </a:br>
            <a:r>
              <a:rPr lang="en-US" altLang="en-US" sz="3048" i="1" dirty="0" err="1">
                <a:cs typeface="Times New Roman" pitchFamily="18" charset="0"/>
              </a:rPr>
              <a:t>Môn</a:t>
            </a:r>
            <a:r>
              <a:rPr lang="en-US" altLang="en-US" sz="3048" i="1" dirty="0">
                <a:cs typeface="Times New Roman" pitchFamily="18" charset="0"/>
              </a:rPr>
              <a:t>: </a:t>
            </a:r>
            <a:r>
              <a:rPr lang="en-US" altLang="en-US" sz="3048" i="1" dirty="0" err="1">
                <a:cs typeface="Times New Roman" pitchFamily="18" charset="0"/>
              </a:rPr>
              <a:t>Tập</a:t>
            </a:r>
            <a:r>
              <a:rPr lang="en-US" altLang="en-US" sz="3048" i="1" dirty="0">
                <a:cs typeface="Times New Roman" pitchFamily="18" charset="0"/>
              </a:rPr>
              <a:t> </a:t>
            </a:r>
            <a:r>
              <a:rPr lang="en-US" altLang="en-US" sz="3048" i="1" dirty="0" err="1">
                <a:cs typeface="Times New Roman" pitchFamily="18" charset="0"/>
              </a:rPr>
              <a:t>đọc</a:t>
            </a:r>
            <a:endParaRPr lang="en-US" altLang="en-US" sz="3048" i="1" dirty="0">
              <a:cs typeface="Times New Roman" pitchFamily="18" charset="0"/>
            </a:endParaRPr>
          </a:p>
          <a:p>
            <a:pPr algn="ctr"/>
            <a:r>
              <a:rPr lang="en-US" sz="3048" b="1" dirty="0" err="1">
                <a:solidFill>
                  <a:srgbClr val="FF0000"/>
                </a:solidFill>
              </a:rPr>
              <a:t>Mùa</a:t>
            </a:r>
            <a:r>
              <a:rPr lang="en-US" sz="3048" b="1" dirty="0">
                <a:solidFill>
                  <a:srgbClr val="FF0000"/>
                </a:solidFill>
              </a:rPr>
              <a:t> </a:t>
            </a:r>
            <a:r>
              <a:rPr lang="en-US" sz="3048" b="1" dirty="0" err="1">
                <a:solidFill>
                  <a:srgbClr val="FF0000"/>
                </a:solidFill>
              </a:rPr>
              <a:t>thảo</a:t>
            </a:r>
            <a:r>
              <a:rPr lang="en-US" sz="3048" b="1" dirty="0">
                <a:solidFill>
                  <a:srgbClr val="FF0000"/>
                </a:solidFill>
              </a:rPr>
              <a:t> </a:t>
            </a:r>
            <a:r>
              <a:rPr lang="en-US" sz="3048" b="1" dirty="0" err="1">
                <a:solidFill>
                  <a:srgbClr val="FF0000"/>
                </a:solidFill>
              </a:rPr>
              <a:t>quả</a:t>
            </a:r>
            <a:endParaRPr lang="en-US" sz="3048" b="1" dirty="0">
              <a:solidFill>
                <a:srgbClr val="FF0000"/>
              </a:solidFill>
            </a:endParaRPr>
          </a:p>
          <a:p>
            <a:pPr indent="4189572" algn="ctr"/>
            <a:r>
              <a:rPr lang="en-US" sz="2286" dirty="0"/>
              <a:t>(</a:t>
            </a:r>
            <a:r>
              <a:rPr lang="en-US" sz="2286" i="1" dirty="0"/>
              <a:t>Theo</a:t>
            </a:r>
            <a:r>
              <a:rPr lang="en-US" sz="2286" dirty="0"/>
              <a:t> MA VĂN KHÁNG)</a:t>
            </a:r>
            <a:endParaRPr lang="en-US" sz="2286" i="1" dirty="0">
              <a:cs typeface="Times New Roman" pitchFamily="18" charset="0"/>
            </a:endParaRPr>
          </a:p>
        </p:txBody>
      </p:sp>
      <p:sp>
        <p:nvSpPr>
          <p:cNvPr id="5"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Tree>
    <p:extLst>
      <p:ext uri="{BB962C8B-B14F-4D97-AF65-F5344CB8AC3E}">
        <p14:creationId xmlns:p14="http://schemas.microsoft.com/office/powerpoint/2010/main" val="192801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1" name="Text Box 19"/>
          <p:cNvSpPr txBox="1">
            <a:spLocks noChangeArrowheads="1"/>
          </p:cNvSpPr>
          <p:nvPr/>
        </p:nvSpPr>
        <p:spPr bwMode="auto">
          <a:xfrm>
            <a:off x="158436" y="2187157"/>
            <a:ext cx="7152262" cy="150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0" tIns="46834" rIns="93670" bIns="4683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3048">
                <a:latin typeface="Times New Roman" pitchFamily="18" charset="0"/>
                <a:cs typeface="Times New Roman" pitchFamily="18" charset="0"/>
              </a:rPr>
              <a:t>  </a:t>
            </a:r>
            <a:r>
              <a:rPr lang="en-US" sz="3048">
                <a:solidFill>
                  <a:schemeClr val="accent4">
                    <a:lumMod val="10000"/>
                  </a:schemeClr>
                </a:solidFill>
                <a:latin typeface="Times New Roman" pitchFamily="18" charset="0"/>
                <a:cs typeface="Times New Roman" pitchFamily="18" charset="0"/>
              </a:rPr>
              <a:t>Mỗi bạn đọc một đoạn nối tiếp nhau đến hết bài.</a:t>
            </a:r>
          </a:p>
          <a:p>
            <a:pPr algn="just"/>
            <a:r>
              <a:rPr lang="en-US" sz="3048">
                <a:solidFill>
                  <a:schemeClr val="accent4">
                    <a:lumMod val="10000"/>
                  </a:schemeClr>
                </a:solidFill>
                <a:latin typeface="Times New Roman" pitchFamily="18" charset="0"/>
                <a:cs typeface="Times New Roman" pitchFamily="18" charset="0"/>
              </a:rPr>
              <a:t>(bạn </a:t>
            </a:r>
            <a:r>
              <a:rPr lang="vi-VN" sz="3048">
                <a:solidFill>
                  <a:schemeClr val="accent4">
                    <a:lumMod val="10000"/>
                  </a:schemeClr>
                </a:solidFill>
                <a:latin typeface="Times New Roman" pitchFamily="18" charset="0"/>
                <a:cs typeface="Times New Roman" pitchFamily="18" charset="0"/>
              </a:rPr>
              <a:t>đọc</a:t>
            </a:r>
            <a:r>
              <a:rPr lang="en-US" sz="3048">
                <a:solidFill>
                  <a:schemeClr val="accent4">
                    <a:lumMod val="10000"/>
                  </a:schemeClr>
                </a:solidFill>
                <a:latin typeface="Times New Roman" pitchFamily="18" charset="0"/>
                <a:cs typeface="Times New Roman" pitchFamily="18" charset="0"/>
              </a:rPr>
              <a:t> cả lớp nghe theo dõi nhận xét)</a:t>
            </a:r>
          </a:p>
        </p:txBody>
      </p:sp>
      <p:sp>
        <p:nvSpPr>
          <p:cNvPr id="10" name="Rectangle 3"/>
          <p:cNvSpPr>
            <a:spLocks noChangeArrowheads="1"/>
          </p:cNvSpPr>
          <p:nvPr/>
        </p:nvSpPr>
        <p:spPr bwMode="auto">
          <a:xfrm>
            <a:off x="120525" y="1524000"/>
            <a:ext cx="11986917" cy="56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769" tIns="53885" rIns="107769" bIns="53885"/>
          <a:lstStyle/>
          <a:p>
            <a:pPr algn="just"/>
            <a:r>
              <a:rPr lang="en-US" sz="3048" b="1">
                <a:solidFill>
                  <a:srgbClr val="FF0000"/>
                </a:solidFill>
                <a:latin typeface="Times New Roman" pitchFamily="18" charset="0"/>
                <a:cs typeface="Times New Roman" pitchFamily="18" charset="0"/>
              </a:rPr>
              <a:t>Luyện đọc</a:t>
            </a:r>
          </a:p>
        </p:txBody>
      </p:sp>
      <p:pic>
        <p:nvPicPr>
          <p:cNvPr id="11" name="Picture 10" descr="Thao luan nhon"/>
          <p:cNvPicPr>
            <a:picLocks noChangeAspect="1" noChangeArrowheads="1"/>
          </p:cNvPicPr>
          <p:nvPr/>
        </p:nvPicPr>
        <p:blipFill>
          <a:blip r:embed="rId2"/>
          <a:srcRect/>
          <a:stretch>
            <a:fillRect/>
          </a:stretch>
        </p:blipFill>
        <p:spPr bwMode="auto">
          <a:xfrm>
            <a:off x="12285523" y="1945934"/>
            <a:ext cx="3600450" cy="2201333"/>
          </a:xfrm>
          <a:prstGeom prst="rect">
            <a:avLst/>
          </a:prstGeom>
          <a:noFill/>
          <a:ln w="9525">
            <a:noFill/>
            <a:miter lim="800000"/>
            <a:headEnd/>
            <a:tailEnd/>
          </a:ln>
        </p:spPr>
      </p:pic>
      <p:sp>
        <p:nvSpPr>
          <p:cNvPr id="8" name="Text Box 32"/>
          <p:cNvSpPr txBox="1">
            <a:spLocks noChangeArrowheads="1"/>
          </p:cNvSpPr>
          <p:nvPr/>
        </p:nvSpPr>
        <p:spPr bwMode="auto">
          <a:xfrm>
            <a:off x="118174" y="762004"/>
            <a:ext cx="12001500" cy="186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vi-VN" altLang="en-US" sz="3048" i="1" dirty="0">
                <a:cs typeface="Times New Roman" pitchFamily="18" charset="0"/>
              </a:rPr>
              <a:t>Thứ </a:t>
            </a:r>
            <a:r>
              <a:rPr lang="en-US" altLang="en-US" sz="3048" i="1" dirty="0" err="1">
                <a:cs typeface="Times New Roman" pitchFamily="18" charset="0"/>
              </a:rPr>
              <a:t>hai</a:t>
            </a:r>
            <a:r>
              <a:rPr lang="vi-VN" altLang="en-US" sz="3048" i="1" dirty="0">
                <a:cs typeface="Times New Roman" pitchFamily="18" charset="0"/>
              </a:rPr>
              <a:t>, ngày </a:t>
            </a:r>
            <a:r>
              <a:rPr lang="en-US" altLang="en-US" sz="3048" i="1" dirty="0">
                <a:cs typeface="Times New Roman" pitchFamily="18" charset="0"/>
              </a:rPr>
              <a:t>20</a:t>
            </a:r>
            <a:r>
              <a:rPr lang="vi-VN" altLang="en-US" sz="3048" i="1" dirty="0">
                <a:cs typeface="Times New Roman" pitchFamily="18" charset="0"/>
              </a:rPr>
              <a:t> tháng </a:t>
            </a:r>
            <a:r>
              <a:rPr lang="en-US" altLang="en-US" sz="3048" i="1" dirty="0">
                <a:cs typeface="Times New Roman" pitchFamily="18" charset="0"/>
              </a:rPr>
              <a:t>11</a:t>
            </a:r>
            <a:r>
              <a:rPr lang="vi-VN" altLang="en-US" sz="3048" i="1" dirty="0">
                <a:cs typeface="Times New Roman" pitchFamily="18" charset="0"/>
              </a:rPr>
              <a:t> năm 20</a:t>
            </a:r>
            <a:r>
              <a:rPr lang="en-US" altLang="en-US" sz="3048" i="1" dirty="0">
                <a:cs typeface="Times New Roman" pitchFamily="18" charset="0"/>
              </a:rPr>
              <a:t>23</a:t>
            </a:r>
            <a:br>
              <a:rPr lang="en-US" altLang="en-US" sz="3048" i="1" dirty="0">
                <a:cs typeface="Times New Roman" pitchFamily="18" charset="0"/>
              </a:rPr>
            </a:br>
            <a:r>
              <a:rPr lang="en-US" altLang="en-US" sz="3048" i="1" dirty="0" err="1">
                <a:cs typeface="Times New Roman" pitchFamily="18" charset="0"/>
              </a:rPr>
              <a:t>Môn</a:t>
            </a:r>
            <a:r>
              <a:rPr lang="en-US" altLang="en-US" sz="3048" i="1" dirty="0">
                <a:cs typeface="Times New Roman" pitchFamily="18" charset="0"/>
              </a:rPr>
              <a:t>: </a:t>
            </a:r>
            <a:r>
              <a:rPr lang="en-US" altLang="en-US" sz="3048" i="1" dirty="0" err="1">
                <a:cs typeface="Times New Roman" pitchFamily="18" charset="0"/>
              </a:rPr>
              <a:t>Tập</a:t>
            </a:r>
            <a:r>
              <a:rPr lang="en-US" altLang="en-US" sz="3048" i="1" dirty="0">
                <a:cs typeface="Times New Roman" pitchFamily="18" charset="0"/>
              </a:rPr>
              <a:t> </a:t>
            </a:r>
            <a:r>
              <a:rPr lang="en-US" altLang="en-US" sz="3048" i="1" dirty="0" err="1">
                <a:cs typeface="Times New Roman" pitchFamily="18" charset="0"/>
              </a:rPr>
              <a:t>đọc</a:t>
            </a:r>
            <a:endParaRPr lang="en-US" altLang="en-US" sz="3048" i="1" dirty="0">
              <a:cs typeface="Times New Roman" pitchFamily="18" charset="0"/>
            </a:endParaRPr>
          </a:p>
          <a:p>
            <a:pPr algn="ctr"/>
            <a:r>
              <a:rPr lang="en-US" sz="3048" b="1" dirty="0" err="1">
                <a:solidFill>
                  <a:srgbClr val="FF0000"/>
                </a:solidFill>
              </a:rPr>
              <a:t>Mùa</a:t>
            </a:r>
            <a:r>
              <a:rPr lang="en-US" sz="3048" b="1" dirty="0">
                <a:solidFill>
                  <a:srgbClr val="FF0000"/>
                </a:solidFill>
              </a:rPr>
              <a:t> </a:t>
            </a:r>
            <a:r>
              <a:rPr lang="en-US" sz="3048" b="1" dirty="0" err="1">
                <a:solidFill>
                  <a:srgbClr val="FF0000"/>
                </a:solidFill>
              </a:rPr>
              <a:t>thảo</a:t>
            </a:r>
            <a:r>
              <a:rPr lang="en-US" sz="3048" b="1" dirty="0">
                <a:solidFill>
                  <a:srgbClr val="FF0000"/>
                </a:solidFill>
              </a:rPr>
              <a:t> </a:t>
            </a:r>
            <a:r>
              <a:rPr lang="en-US" sz="3048" b="1" dirty="0" err="1">
                <a:solidFill>
                  <a:srgbClr val="FF0000"/>
                </a:solidFill>
              </a:rPr>
              <a:t>quả</a:t>
            </a:r>
            <a:endParaRPr lang="en-US" sz="3048" b="1" dirty="0">
              <a:solidFill>
                <a:srgbClr val="FF0000"/>
              </a:solidFill>
            </a:endParaRPr>
          </a:p>
          <a:p>
            <a:pPr indent="4189572" algn="ctr"/>
            <a:r>
              <a:rPr lang="en-US" sz="2286" dirty="0"/>
              <a:t>(</a:t>
            </a:r>
            <a:r>
              <a:rPr lang="en-US" sz="2286" i="1" dirty="0"/>
              <a:t>Theo</a:t>
            </a:r>
            <a:r>
              <a:rPr lang="en-US" sz="2286" dirty="0"/>
              <a:t> MA VĂN KHÁNG)</a:t>
            </a:r>
            <a:endParaRPr lang="en-US" sz="2286" i="1" dirty="0">
              <a:cs typeface="Times New Roman" pitchFamily="18" charset="0"/>
            </a:endParaRPr>
          </a:p>
        </p:txBody>
      </p:sp>
      <p:sp>
        <p:nvSpPr>
          <p:cNvPr id="7"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Tree>
    <p:extLst>
      <p:ext uri="{BB962C8B-B14F-4D97-AF65-F5344CB8AC3E}">
        <p14:creationId xmlns:p14="http://schemas.microsoft.com/office/powerpoint/2010/main" val="1124008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8931"/>
                                        </p:tgtEl>
                                        <p:attrNameLst>
                                          <p:attrName>style.visibility</p:attrName>
                                        </p:attrNameLst>
                                      </p:cBhvr>
                                      <p:to>
                                        <p:strVal val="visible"/>
                                      </p:to>
                                    </p:set>
                                    <p:animEffect transition="in" filter="box(in)">
                                      <p:cBhvr>
                                        <p:cTn id="12" dur="500"/>
                                        <p:tgtEl>
                                          <p:spTgt spid="38931"/>
                                        </p:tgtEl>
                                      </p:cBhvr>
                                    </p:animEffect>
                                  </p:childTnLst>
                                </p:cTn>
                              </p:par>
                              <p:par>
                                <p:cTn id="13" presetID="42" presetClass="path" presetSubtype="0" accel="50000" decel="50000" fill="hold" nodeType="withEffect">
                                  <p:stCondLst>
                                    <p:cond delay="0"/>
                                  </p:stCondLst>
                                  <p:childTnLst>
                                    <p:animMotion origin="layout" path="M -2.9607E-6 -3.81141E-7 L -0.38643 0.00375 " pathEditMode="relative" rAng="0" ptsTypes="AA">
                                      <p:cBhvr>
                                        <p:cTn id="14" dur="1000" fill="hold"/>
                                        <p:tgtEl>
                                          <p:spTgt spid="11"/>
                                        </p:tgtEl>
                                        <p:attrNameLst>
                                          <p:attrName>ppt_x</p:attrName>
                                          <p:attrName>ppt_y</p:attrName>
                                        </p:attrNameLst>
                                      </p:cBhvr>
                                      <p:rCtr x="-19322" y="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1" grpId="0"/>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1" name="Text Box 19"/>
          <p:cNvSpPr txBox="1">
            <a:spLocks noChangeArrowheads="1"/>
          </p:cNvSpPr>
          <p:nvPr/>
        </p:nvSpPr>
        <p:spPr bwMode="auto">
          <a:xfrm>
            <a:off x="158434" y="2097067"/>
            <a:ext cx="11804457" cy="5636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3670" tIns="46834" rIns="93670" bIns="4683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3048">
                <a:latin typeface="Times New Roman" pitchFamily="18" charset="0"/>
                <a:cs typeface="Times New Roman" pitchFamily="18" charset="0"/>
              </a:rPr>
              <a:t> Đọc đoạn 1 và cho biết:</a:t>
            </a:r>
          </a:p>
        </p:txBody>
      </p:sp>
      <p:sp>
        <p:nvSpPr>
          <p:cNvPr id="10" name="Rectangle 3"/>
          <p:cNvSpPr>
            <a:spLocks noChangeArrowheads="1"/>
          </p:cNvSpPr>
          <p:nvPr/>
        </p:nvSpPr>
        <p:spPr bwMode="auto">
          <a:xfrm>
            <a:off x="120525" y="1524000"/>
            <a:ext cx="11986917" cy="5686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7769" tIns="53885" rIns="107769" bIns="53885"/>
          <a:lstStyle/>
          <a:p>
            <a:pPr algn="just"/>
            <a:r>
              <a:rPr lang="en-US" sz="3048" b="1">
                <a:solidFill>
                  <a:srgbClr val="FF0000"/>
                </a:solidFill>
                <a:latin typeface="Times New Roman" pitchFamily="18" charset="0"/>
                <a:cs typeface="Times New Roman" pitchFamily="18" charset="0"/>
              </a:rPr>
              <a:t>Tìm hiểu bài</a:t>
            </a:r>
          </a:p>
        </p:txBody>
      </p:sp>
      <p:sp>
        <p:nvSpPr>
          <p:cNvPr id="8" name="Text Box 32"/>
          <p:cNvSpPr txBox="1">
            <a:spLocks noChangeArrowheads="1"/>
          </p:cNvSpPr>
          <p:nvPr/>
        </p:nvSpPr>
        <p:spPr bwMode="auto">
          <a:xfrm>
            <a:off x="118174" y="-99490"/>
            <a:ext cx="12001500" cy="186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vi-VN" altLang="en-US" sz="3048" i="1" dirty="0">
                <a:cs typeface="Times New Roman" pitchFamily="18" charset="0"/>
              </a:rPr>
              <a:t>Thứ </a:t>
            </a:r>
            <a:r>
              <a:rPr lang="en-US" altLang="en-US" sz="3048" i="1" dirty="0" err="1">
                <a:cs typeface="Times New Roman" pitchFamily="18" charset="0"/>
              </a:rPr>
              <a:t>hai</a:t>
            </a:r>
            <a:r>
              <a:rPr lang="vi-VN" altLang="en-US" sz="3048" i="1" dirty="0">
                <a:cs typeface="Times New Roman" pitchFamily="18" charset="0"/>
              </a:rPr>
              <a:t>, ngày </a:t>
            </a:r>
            <a:r>
              <a:rPr lang="en-US" altLang="en-US" sz="3048" i="1" dirty="0">
                <a:cs typeface="Times New Roman" pitchFamily="18" charset="0"/>
              </a:rPr>
              <a:t>20</a:t>
            </a:r>
            <a:r>
              <a:rPr lang="vi-VN" altLang="en-US" sz="3048" i="1" dirty="0">
                <a:cs typeface="Times New Roman" pitchFamily="18" charset="0"/>
              </a:rPr>
              <a:t> tháng </a:t>
            </a:r>
            <a:r>
              <a:rPr lang="en-US" altLang="en-US" sz="3048" i="1" dirty="0">
                <a:cs typeface="Times New Roman" pitchFamily="18" charset="0"/>
              </a:rPr>
              <a:t>11</a:t>
            </a:r>
            <a:r>
              <a:rPr lang="vi-VN" altLang="en-US" sz="3048" i="1" dirty="0">
                <a:cs typeface="Times New Roman" pitchFamily="18" charset="0"/>
              </a:rPr>
              <a:t> năm 20</a:t>
            </a:r>
            <a:r>
              <a:rPr lang="en-US" altLang="en-US" sz="3048" i="1" dirty="0">
                <a:cs typeface="Times New Roman" pitchFamily="18" charset="0"/>
              </a:rPr>
              <a:t>23</a:t>
            </a:r>
            <a:br>
              <a:rPr lang="en-US" altLang="en-US" sz="3048" i="1" dirty="0">
                <a:cs typeface="Times New Roman" pitchFamily="18" charset="0"/>
              </a:rPr>
            </a:br>
            <a:r>
              <a:rPr lang="en-US" altLang="en-US" sz="3048" i="1" dirty="0" err="1">
                <a:cs typeface="Times New Roman" pitchFamily="18" charset="0"/>
              </a:rPr>
              <a:t>Môn</a:t>
            </a:r>
            <a:r>
              <a:rPr lang="en-US" altLang="en-US" sz="3048" i="1" dirty="0">
                <a:cs typeface="Times New Roman" pitchFamily="18" charset="0"/>
              </a:rPr>
              <a:t>: </a:t>
            </a:r>
            <a:r>
              <a:rPr lang="en-US" altLang="en-US" sz="3048" i="1" dirty="0" err="1">
                <a:cs typeface="Times New Roman" pitchFamily="18" charset="0"/>
              </a:rPr>
              <a:t>Tập</a:t>
            </a:r>
            <a:r>
              <a:rPr lang="en-US" altLang="en-US" sz="3048" i="1" dirty="0">
                <a:cs typeface="Times New Roman" pitchFamily="18" charset="0"/>
              </a:rPr>
              <a:t> </a:t>
            </a:r>
            <a:r>
              <a:rPr lang="en-US" altLang="en-US" sz="3048" i="1" dirty="0" err="1">
                <a:cs typeface="Times New Roman" pitchFamily="18" charset="0"/>
              </a:rPr>
              <a:t>đọc</a:t>
            </a:r>
            <a:endParaRPr lang="en-US" altLang="en-US" sz="3048" i="1" dirty="0">
              <a:cs typeface="Times New Roman" pitchFamily="18" charset="0"/>
            </a:endParaRPr>
          </a:p>
          <a:p>
            <a:pPr algn="ctr"/>
            <a:r>
              <a:rPr lang="en-US" sz="3048" b="1" dirty="0" err="1">
                <a:solidFill>
                  <a:srgbClr val="FF0000"/>
                </a:solidFill>
              </a:rPr>
              <a:t>Mùa</a:t>
            </a:r>
            <a:r>
              <a:rPr lang="en-US" sz="3048" b="1" dirty="0">
                <a:solidFill>
                  <a:srgbClr val="FF0000"/>
                </a:solidFill>
              </a:rPr>
              <a:t> </a:t>
            </a:r>
            <a:r>
              <a:rPr lang="en-US" sz="3048" b="1" dirty="0" err="1">
                <a:solidFill>
                  <a:srgbClr val="FF0000"/>
                </a:solidFill>
              </a:rPr>
              <a:t>thảo</a:t>
            </a:r>
            <a:r>
              <a:rPr lang="en-US" sz="3048" b="1" dirty="0">
                <a:solidFill>
                  <a:srgbClr val="FF0000"/>
                </a:solidFill>
              </a:rPr>
              <a:t> </a:t>
            </a:r>
            <a:r>
              <a:rPr lang="en-US" sz="3048" b="1" dirty="0" err="1">
                <a:solidFill>
                  <a:srgbClr val="FF0000"/>
                </a:solidFill>
              </a:rPr>
              <a:t>quả</a:t>
            </a:r>
            <a:endParaRPr lang="en-US" sz="3048" b="1" dirty="0">
              <a:solidFill>
                <a:srgbClr val="FF0000"/>
              </a:solidFill>
            </a:endParaRPr>
          </a:p>
          <a:p>
            <a:pPr indent="4189572" algn="ctr"/>
            <a:r>
              <a:rPr lang="en-US" sz="2286" dirty="0"/>
              <a:t>(</a:t>
            </a:r>
            <a:r>
              <a:rPr lang="en-US" sz="2286" i="1" dirty="0"/>
              <a:t>Theo</a:t>
            </a:r>
            <a:r>
              <a:rPr lang="en-US" sz="2286" dirty="0"/>
              <a:t> MA VĂN KHÁNG)</a:t>
            </a:r>
            <a:endParaRPr lang="en-US" sz="2286" i="1" dirty="0">
              <a:cs typeface="Times New Roman" pitchFamily="18" charset="0"/>
            </a:endParaRPr>
          </a:p>
        </p:txBody>
      </p:sp>
      <p:sp>
        <p:nvSpPr>
          <p:cNvPr id="11"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
        <p:nvSpPr>
          <p:cNvPr id="13" name="Text Box 11"/>
          <p:cNvSpPr txBox="1">
            <a:spLocks noChangeArrowheads="1"/>
          </p:cNvSpPr>
          <p:nvPr/>
        </p:nvSpPr>
        <p:spPr bwMode="auto">
          <a:xfrm>
            <a:off x="158434" y="2655523"/>
            <a:ext cx="11862857" cy="10304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r>
              <a:rPr lang="de-DE" altLang="en-US" sz="3048">
                <a:latin typeface="Times New Roman" pitchFamily="18" charset="0"/>
              </a:rPr>
              <a:t>Câu 1: Thảo quả báo hiệu vào mùa bằng cách nào ? Cách dùng từ, đặt câu ở đoạn này có gì đáng chú ý ? </a:t>
            </a:r>
            <a:endParaRPr lang="en-US" altLang="en-US" sz="3048">
              <a:latin typeface="Times New Roman" pitchFamily="18" charset="0"/>
            </a:endParaRPr>
          </a:p>
        </p:txBody>
      </p:sp>
      <p:sp>
        <p:nvSpPr>
          <p:cNvPr id="20" name="Text Box 11"/>
          <p:cNvSpPr txBox="1">
            <a:spLocks noChangeArrowheads="1"/>
          </p:cNvSpPr>
          <p:nvPr/>
        </p:nvSpPr>
        <p:spPr bwMode="auto">
          <a:xfrm>
            <a:off x="158434" y="3722970"/>
            <a:ext cx="11862857" cy="24375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r>
              <a:rPr lang="en-US" altLang="en-US" sz="3048">
                <a:solidFill>
                  <a:srgbClr val="FF0000"/>
                </a:solidFill>
                <a:latin typeface="Times New Roman" pitchFamily="18" charset="0"/>
              </a:rPr>
              <a:t>- Thảo quả báo hiệu vào mùa bằng mùi thơm đặc biệt quyến rũ lan xa, làm cho gió thơm, cây cỏ thơm, đất trời thơm, từng nếp áo, nếp khăn của người đi rừng cũng thơm.</a:t>
            </a:r>
          </a:p>
          <a:p>
            <a:pPr algn="just"/>
            <a:r>
              <a:rPr lang="en-US" altLang="en-US" sz="3048">
                <a:solidFill>
                  <a:srgbClr val="FF0000"/>
                </a:solidFill>
                <a:latin typeface="Times New Roman" pitchFamily="18" charset="0"/>
              </a:rPr>
              <a:t>- </a:t>
            </a:r>
            <a:r>
              <a:rPr lang="de-DE" altLang="en-US" sz="3048">
                <a:solidFill>
                  <a:srgbClr val="FF0000"/>
                </a:solidFill>
                <a:latin typeface="Times New Roman" pitchFamily="18" charset="0"/>
              </a:rPr>
              <a:t>Cách lặp lại từ ngữ có tác dụng nhấn mạnh hương thơm đặc biệt của thảo quả. (</a:t>
            </a:r>
            <a:r>
              <a:rPr lang="en-US" altLang="en-US" sz="3048">
                <a:solidFill>
                  <a:srgbClr val="FF0000"/>
                </a:solidFill>
                <a:latin typeface="Times New Roman" pitchFamily="18" charset="0"/>
              </a:rPr>
              <a:t>Từ </a:t>
            </a:r>
            <a:r>
              <a:rPr lang="de-DE" altLang="en-US" sz="3048">
                <a:solidFill>
                  <a:srgbClr val="FF0000"/>
                </a:solidFill>
                <a:latin typeface="Times New Roman" pitchFamily="18" charset="0"/>
              </a:rPr>
              <a:t>“hương’’ được lặp lại 3 lần còn từ “ thơm’’ được lặp lại 5 lần).</a:t>
            </a:r>
            <a:endParaRPr lang="en-US" altLang="en-US" sz="3048">
              <a:solidFill>
                <a:srgbClr val="FF0000"/>
              </a:solidFill>
              <a:latin typeface="Times New Roman" pitchFamily="18" charset="0"/>
            </a:endParaRPr>
          </a:p>
        </p:txBody>
      </p:sp>
    </p:spTree>
    <p:extLst>
      <p:ext uri="{BB962C8B-B14F-4D97-AF65-F5344CB8AC3E}">
        <p14:creationId xmlns:p14="http://schemas.microsoft.com/office/powerpoint/2010/main" val="326917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1000"/>
                                        <p:tgtEl>
                                          <p:spTgt spid="10">
                                            <p:txEl>
                                              <p:pRg st="0" end="0"/>
                                            </p:txEl>
                                          </p:spTgt>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38931"/>
                                        </p:tgtEl>
                                        <p:attrNameLst>
                                          <p:attrName>style.visibility</p:attrName>
                                        </p:attrNameLst>
                                      </p:cBhvr>
                                      <p:to>
                                        <p:strVal val="visible"/>
                                      </p:to>
                                    </p:set>
                                    <p:animEffect transition="in" filter="box(in)">
                                      <p:cBhvr>
                                        <p:cTn id="11" dur="1000"/>
                                        <p:tgtEl>
                                          <p:spTgt spid="38931"/>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1" grpId="0"/>
      <p:bldP spid="10" grpId="0" build="p"/>
      <p:bldP spid="13"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120525" y="1524000"/>
            <a:ext cx="11986917" cy="5686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7769" tIns="53885" rIns="107769" bIns="53885"/>
          <a:lstStyle/>
          <a:p>
            <a:pPr algn="just"/>
            <a:r>
              <a:rPr lang="en-US" sz="3048" b="1">
                <a:solidFill>
                  <a:srgbClr val="FF0000"/>
                </a:solidFill>
                <a:latin typeface="Times New Roman" pitchFamily="18" charset="0"/>
                <a:cs typeface="Times New Roman" pitchFamily="18" charset="0"/>
              </a:rPr>
              <a:t>Tìm hiểu bài</a:t>
            </a:r>
          </a:p>
        </p:txBody>
      </p:sp>
      <p:sp>
        <p:nvSpPr>
          <p:cNvPr id="8" name="Text Box 32"/>
          <p:cNvSpPr txBox="1">
            <a:spLocks noChangeArrowheads="1"/>
          </p:cNvSpPr>
          <p:nvPr/>
        </p:nvSpPr>
        <p:spPr bwMode="auto">
          <a:xfrm>
            <a:off x="118174" y="50335"/>
            <a:ext cx="12001500" cy="186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vi-VN" altLang="en-US" sz="3048" i="1" dirty="0">
                <a:cs typeface="Times New Roman" pitchFamily="18" charset="0"/>
              </a:rPr>
              <a:t>Thứ </a:t>
            </a:r>
            <a:r>
              <a:rPr lang="en-US" altLang="en-US" sz="3048" i="1" dirty="0" err="1">
                <a:cs typeface="Times New Roman" pitchFamily="18" charset="0"/>
              </a:rPr>
              <a:t>hai</a:t>
            </a:r>
            <a:r>
              <a:rPr lang="vi-VN" altLang="en-US" sz="3048" i="1" dirty="0">
                <a:cs typeface="Times New Roman" pitchFamily="18" charset="0"/>
              </a:rPr>
              <a:t>, ngày </a:t>
            </a:r>
            <a:r>
              <a:rPr lang="en-US" altLang="en-US" sz="3048" i="1" dirty="0">
                <a:cs typeface="Times New Roman" pitchFamily="18" charset="0"/>
              </a:rPr>
              <a:t>20</a:t>
            </a:r>
            <a:r>
              <a:rPr lang="vi-VN" altLang="en-US" sz="3048" i="1" dirty="0">
                <a:cs typeface="Times New Roman" pitchFamily="18" charset="0"/>
              </a:rPr>
              <a:t> tháng </a:t>
            </a:r>
            <a:r>
              <a:rPr lang="en-US" altLang="en-US" sz="3048" i="1" dirty="0">
                <a:cs typeface="Times New Roman" pitchFamily="18" charset="0"/>
              </a:rPr>
              <a:t>11</a:t>
            </a:r>
            <a:r>
              <a:rPr lang="vi-VN" altLang="en-US" sz="3048" i="1" dirty="0">
                <a:cs typeface="Times New Roman" pitchFamily="18" charset="0"/>
              </a:rPr>
              <a:t> năm 20</a:t>
            </a:r>
            <a:r>
              <a:rPr lang="en-US" altLang="en-US" sz="3048" i="1" dirty="0">
                <a:cs typeface="Times New Roman" pitchFamily="18" charset="0"/>
              </a:rPr>
              <a:t>23</a:t>
            </a:r>
            <a:br>
              <a:rPr lang="en-US" altLang="en-US" sz="3048" i="1" dirty="0">
                <a:cs typeface="Times New Roman" pitchFamily="18" charset="0"/>
              </a:rPr>
            </a:br>
            <a:r>
              <a:rPr lang="en-US" altLang="en-US" sz="3048" i="1" dirty="0" err="1">
                <a:cs typeface="Times New Roman" pitchFamily="18" charset="0"/>
              </a:rPr>
              <a:t>Môn</a:t>
            </a:r>
            <a:r>
              <a:rPr lang="en-US" altLang="en-US" sz="3048" i="1" dirty="0">
                <a:cs typeface="Times New Roman" pitchFamily="18" charset="0"/>
              </a:rPr>
              <a:t>: </a:t>
            </a:r>
            <a:r>
              <a:rPr lang="en-US" altLang="en-US" sz="3048" i="1" dirty="0" err="1">
                <a:cs typeface="Times New Roman" pitchFamily="18" charset="0"/>
              </a:rPr>
              <a:t>Tập</a:t>
            </a:r>
            <a:r>
              <a:rPr lang="en-US" altLang="en-US" sz="3048" i="1" dirty="0">
                <a:cs typeface="Times New Roman" pitchFamily="18" charset="0"/>
              </a:rPr>
              <a:t> </a:t>
            </a:r>
            <a:r>
              <a:rPr lang="en-US" altLang="en-US" sz="3048" i="1" dirty="0" err="1">
                <a:cs typeface="Times New Roman" pitchFamily="18" charset="0"/>
              </a:rPr>
              <a:t>đọc</a:t>
            </a:r>
            <a:endParaRPr lang="en-US" altLang="en-US" sz="3048" i="1" dirty="0">
              <a:cs typeface="Times New Roman" pitchFamily="18" charset="0"/>
            </a:endParaRPr>
          </a:p>
          <a:p>
            <a:pPr algn="ctr"/>
            <a:r>
              <a:rPr lang="en-US" sz="3048" b="1" dirty="0" err="1">
                <a:solidFill>
                  <a:srgbClr val="FF0000"/>
                </a:solidFill>
              </a:rPr>
              <a:t>Mùa</a:t>
            </a:r>
            <a:r>
              <a:rPr lang="en-US" sz="3048" b="1" dirty="0">
                <a:solidFill>
                  <a:srgbClr val="FF0000"/>
                </a:solidFill>
              </a:rPr>
              <a:t> </a:t>
            </a:r>
            <a:r>
              <a:rPr lang="en-US" sz="3048" b="1" dirty="0" err="1">
                <a:solidFill>
                  <a:srgbClr val="FF0000"/>
                </a:solidFill>
              </a:rPr>
              <a:t>thảo</a:t>
            </a:r>
            <a:r>
              <a:rPr lang="en-US" sz="3048" b="1" dirty="0">
                <a:solidFill>
                  <a:srgbClr val="FF0000"/>
                </a:solidFill>
              </a:rPr>
              <a:t> </a:t>
            </a:r>
            <a:r>
              <a:rPr lang="en-US" sz="3048" b="1" dirty="0" err="1">
                <a:solidFill>
                  <a:srgbClr val="FF0000"/>
                </a:solidFill>
              </a:rPr>
              <a:t>quả</a:t>
            </a:r>
            <a:endParaRPr lang="en-US" sz="3048" b="1" dirty="0">
              <a:solidFill>
                <a:srgbClr val="FF0000"/>
              </a:solidFill>
            </a:endParaRPr>
          </a:p>
          <a:p>
            <a:pPr indent="4189572" algn="ctr"/>
            <a:r>
              <a:rPr lang="en-US" sz="2286" dirty="0"/>
              <a:t>(</a:t>
            </a:r>
            <a:r>
              <a:rPr lang="en-US" sz="2286" i="1" dirty="0"/>
              <a:t>Theo</a:t>
            </a:r>
            <a:r>
              <a:rPr lang="en-US" sz="2286" dirty="0"/>
              <a:t> MA VĂN KHÁNG)</a:t>
            </a:r>
            <a:endParaRPr lang="en-US" sz="2286" i="1" dirty="0">
              <a:cs typeface="Times New Roman" pitchFamily="18" charset="0"/>
            </a:endParaRPr>
          </a:p>
        </p:txBody>
      </p:sp>
      <p:sp>
        <p:nvSpPr>
          <p:cNvPr id="11"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
        <p:nvSpPr>
          <p:cNvPr id="21" name="Text Box 19"/>
          <p:cNvSpPr txBox="1">
            <a:spLocks noChangeArrowheads="1"/>
          </p:cNvSpPr>
          <p:nvPr/>
        </p:nvSpPr>
        <p:spPr bwMode="auto">
          <a:xfrm>
            <a:off x="216694" y="2092657"/>
            <a:ext cx="11804457" cy="5636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3670" tIns="46834" rIns="93670" bIns="4683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3048">
                <a:latin typeface="Times New Roman" pitchFamily="18" charset="0"/>
                <a:cs typeface="Times New Roman" pitchFamily="18" charset="0"/>
              </a:rPr>
              <a:t>  Đoạn 1 nói lên nội dung gì ? </a:t>
            </a:r>
          </a:p>
        </p:txBody>
      </p:sp>
      <p:sp>
        <p:nvSpPr>
          <p:cNvPr id="22" name="Text Box 11"/>
          <p:cNvSpPr txBox="1">
            <a:spLocks noChangeArrowheads="1"/>
          </p:cNvSpPr>
          <p:nvPr/>
        </p:nvSpPr>
        <p:spPr bwMode="auto">
          <a:xfrm>
            <a:off x="216695" y="2589929"/>
            <a:ext cx="8708571" cy="5613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sz="3048">
                <a:solidFill>
                  <a:srgbClr val="FF0000"/>
                </a:solidFill>
                <a:latin typeface="Times New Roman" pitchFamily="18" charset="0"/>
                <a:cs typeface="Times New Roman" pitchFamily="18" charset="0"/>
              </a:rPr>
              <a:t>Hương thơm đặc biệt của thảo quả.</a:t>
            </a:r>
          </a:p>
        </p:txBody>
      </p:sp>
    </p:spTree>
    <p:extLst>
      <p:ext uri="{BB962C8B-B14F-4D97-AF65-F5344CB8AC3E}">
        <p14:creationId xmlns:p14="http://schemas.microsoft.com/office/powerpoint/2010/main" val="428131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120525" y="1524000"/>
            <a:ext cx="11986917" cy="5686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7769" tIns="53885" rIns="107769" bIns="53885"/>
          <a:lstStyle/>
          <a:p>
            <a:pPr algn="just"/>
            <a:r>
              <a:rPr lang="en-US" sz="3048" b="1">
                <a:solidFill>
                  <a:srgbClr val="FF0000"/>
                </a:solidFill>
                <a:latin typeface="Times New Roman" pitchFamily="18" charset="0"/>
                <a:cs typeface="Times New Roman" pitchFamily="18" charset="0"/>
              </a:rPr>
              <a:t>Tìm hiểu bài</a:t>
            </a:r>
          </a:p>
        </p:txBody>
      </p:sp>
      <p:sp>
        <p:nvSpPr>
          <p:cNvPr id="8" name="Text Box 32"/>
          <p:cNvSpPr txBox="1">
            <a:spLocks noChangeArrowheads="1"/>
          </p:cNvSpPr>
          <p:nvPr/>
        </p:nvSpPr>
        <p:spPr bwMode="auto">
          <a:xfrm>
            <a:off x="118174" y="50335"/>
            <a:ext cx="12001500" cy="192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vi-VN" altLang="en-US" sz="3048" i="1" dirty="0">
                <a:cs typeface="Times New Roman" pitchFamily="18" charset="0"/>
              </a:rPr>
              <a:t>Thứ </a:t>
            </a:r>
            <a:r>
              <a:rPr lang="en-US" altLang="en-US" sz="3048" i="1" dirty="0" err="1">
                <a:cs typeface="Times New Roman" pitchFamily="18" charset="0"/>
              </a:rPr>
              <a:t>hai</a:t>
            </a:r>
            <a:r>
              <a:rPr lang="vi-VN" altLang="en-US" sz="3048" i="1" dirty="0">
                <a:cs typeface="Times New Roman" pitchFamily="18" charset="0"/>
              </a:rPr>
              <a:t>, ngày </a:t>
            </a:r>
            <a:r>
              <a:rPr lang="en-US" altLang="en-US" sz="3048" i="1" dirty="0">
                <a:cs typeface="Times New Roman" pitchFamily="18" charset="0"/>
              </a:rPr>
              <a:t>20</a:t>
            </a:r>
            <a:r>
              <a:rPr lang="vi-VN" altLang="en-US" sz="3048" i="1" dirty="0">
                <a:cs typeface="Times New Roman" pitchFamily="18" charset="0"/>
              </a:rPr>
              <a:t> tháng </a:t>
            </a:r>
            <a:r>
              <a:rPr lang="en-US" altLang="en-US" sz="3048" i="1" dirty="0">
                <a:cs typeface="Times New Roman" pitchFamily="18" charset="0"/>
              </a:rPr>
              <a:t>11</a:t>
            </a:r>
            <a:r>
              <a:rPr lang="vi-VN" altLang="en-US" sz="3048" i="1" dirty="0">
                <a:cs typeface="Times New Roman" pitchFamily="18" charset="0"/>
              </a:rPr>
              <a:t> năm 20</a:t>
            </a:r>
            <a:r>
              <a:rPr lang="en-US" altLang="en-US" sz="3048" i="1" dirty="0">
                <a:cs typeface="Times New Roman" pitchFamily="18" charset="0"/>
              </a:rPr>
              <a:t>23</a:t>
            </a:r>
            <a:br>
              <a:rPr lang="en-US" altLang="en-US" sz="3048" i="1" dirty="0">
                <a:cs typeface="Times New Roman" pitchFamily="18" charset="0"/>
              </a:rPr>
            </a:br>
            <a:r>
              <a:rPr lang="en-US" altLang="en-US" sz="3048" i="1" dirty="0" err="1">
                <a:cs typeface="Times New Roman" pitchFamily="18" charset="0"/>
              </a:rPr>
              <a:t>Môn</a:t>
            </a:r>
            <a:r>
              <a:rPr lang="en-US" altLang="en-US" sz="3048" i="1" dirty="0">
                <a:cs typeface="Times New Roman" pitchFamily="18" charset="0"/>
              </a:rPr>
              <a:t>: </a:t>
            </a:r>
            <a:r>
              <a:rPr lang="en-US" altLang="en-US" sz="3048" i="1" dirty="0" err="1">
                <a:cs typeface="Times New Roman" pitchFamily="18" charset="0"/>
              </a:rPr>
              <a:t>Tập</a:t>
            </a:r>
            <a:r>
              <a:rPr lang="en-US" altLang="en-US" sz="3048" i="1" dirty="0">
                <a:cs typeface="Times New Roman" pitchFamily="18" charset="0"/>
              </a:rPr>
              <a:t> </a:t>
            </a:r>
            <a:r>
              <a:rPr lang="en-US" altLang="en-US" sz="3048" i="1" dirty="0" err="1">
                <a:cs typeface="Times New Roman" pitchFamily="18" charset="0"/>
              </a:rPr>
              <a:t>đọc</a:t>
            </a:r>
            <a:endParaRPr lang="en-US" altLang="en-US" sz="3048" i="1" dirty="0">
              <a:cs typeface="Times New Roman" pitchFamily="18" charset="0"/>
            </a:endParaRPr>
          </a:p>
          <a:p>
            <a:pPr algn="ctr"/>
            <a:r>
              <a:rPr lang="en-US" sz="3048" b="1" dirty="0" err="1">
                <a:solidFill>
                  <a:srgbClr val="FF0000"/>
                </a:solidFill>
              </a:rPr>
              <a:t>Mùa</a:t>
            </a:r>
            <a:r>
              <a:rPr lang="en-US" sz="3048" b="1" dirty="0">
                <a:solidFill>
                  <a:srgbClr val="FF0000"/>
                </a:solidFill>
              </a:rPr>
              <a:t> </a:t>
            </a:r>
            <a:r>
              <a:rPr lang="en-US" sz="3048" b="1" dirty="0" err="1">
                <a:solidFill>
                  <a:srgbClr val="FF0000"/>
                </a:solidFill>
              </a:rPr>
              <a:t>thảo</a:t>
            </a:r>
            <a:r>
              <a:rPr lang="en-US" sz="3048" b="1" dirty="0">
                <a:solidFill>
                  <a:srgbClr val="FF0000"/>
                </a:solidFill>
              </a:rPr>
              <a:t> </a:t>
            </a:r>
            <a:r>
              <a:rPr lang="en-US" sz="3048" b="1" dirty="0" err="1">
                <a:solidFill>
                  <a:srgbClr val="FF0000"/>
                </a:solidFill>
              </a:rPr>
              <a:t>quả</a:t>
            </a:r>
            <a:endParaRPr lang="en-US" sz="3048" b="1" dirty="0">
              <a:solidFill>
                <a:srgbClr val="FF0000"/>
              </a:solidFill>
            </a:endParaRPr>
          </a:p>
          <a:p>
            <a:pPr indent="4189572" algn="ctr"/>
            <a:r>
              <a:rPr lang="en-US" sz="2667" dirty="0"/>
              <a:t>(</a:t>
            </a:r>
            <a:r>
              <a:rPr lang="en-US" sz="2667" i="1" dirty="0"/>
              <a:t>Theo</a:t>
            </a:r>
            <a:r>
              <a:rPr lang="en-US" sz="2667" dirty="0"/>
              <a:t> MA VĂN KHÁNG)</a:t>
            </a:r>
            <a:endParaRPr lang="en-US" sz="2667" i="1" dirty="0">
              <a:cs typeface="Times New Roman" pitchFamily="18" charset="0"/>
            </a:endParaRPr>
          </a:p>
        </p:txBody>
      </p:sp>
      <p:sp>
        <p:nvSpPr>
          <p:cNvPr id="11"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
        <p:nvSpPr>
          <p:cNvPr id="18" name="Text Box 16"/>
          <p:cNvSpPr txBox="1">
            <a:spLocks noChangeArrowheads="1"/>
          </p:cNvSpPr>
          <p:nvPr/>
        </p:nvSpPr>
        <p:spPr bwMode="auto">
          <a:xfrm>
            <a:off x="151602" y="2105606"/>
            <a:ext cx="8704480" cy="5613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sz="3048">
                <a:latin typeface="Times New Roman" pitchFamily="18" charset="0"/>
                <a:cs typeface="Times New Roman" pitchFamily="18" charset="0"/>
              </a:rPr>
              <a:t>Đọc đoạn 2 và cho biết:</a:t>
            </a:r>
          </a:p>
        </p:txBody>
      </p:sp>
      <p:sp>
        <p:nvSpPr>
          <p:cNvPr id="19" name="TextBox 18"/>
          <p:cNvSpPr txBox="1">
            <a:spLocks noChangeArrowheads="1"/>
          </p:cNvSpPr>
          <p:nvPr/>
        </p:nvSpPr>
        <p:spPr bwMode="auto">
          <a:xfrm>
            <a:off x="151602" y="2662534"/>
            <a:ext cx="11897143" cy="5613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indent="164801" algn="just"/>
            <a:r>
              <a:rPr lang="en-US" sz="3048">
                <a:cs typeface="Times New Roman" pitchFamily="18" charset="0"/>
              </a:rPr>
              <a:t>Câu 2: Tìm những chi tiết cho thấy cây thảo quả phát triển rất nhanh ?</a:t>
            </a:r>
          </a:p>
        </p:txBody>
      </p:sp>
    </p:spTree>
    <p:extLst>
      <p:ext uri="{BB962C8B-B14F-4D97-AF65-F5344CB8AC3E}">
        <p14:creationId xmlns:p14="http://schemas.microsoft.com/office/powerpoint/2010/main" val="228285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2" name="Picture 14" descr="0830js5b15daddi012pz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221714">
            <a:off x="1218673" y="994253"/>
            <a:ext cx="2742592" cy="41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14" descr="0830js5b15daddi012pz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171911">
            <a:off x="9030519" y="1103625"/>
            <a:ext cx="2306126" cy="395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14" descr="0830js5b15daddi012pz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99453" y="769866"/>
            <a:ext cx="3145059" cy="439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boys14j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1223" y="3898644"/>
            <a:ext cx="1404772" cy="25127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boy31o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3306" y="3965899"/>
            <a:ext cx="1385529" cy="24583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boys15m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6489" y="3871423"/>
            <a:ext cx="1424015" cy="254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b29ef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909" y="3984042"/>
            <a:ext cx="1039147" cy="24402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0" descr="yoiso0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24912" y="462444"/>
            <a:ext cx="172488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0" descr="yoiso0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46121" y="533500"/>
            <a:ext cx="172488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0" descr="yoiso0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646275" y="457262"/>
            <a:ext cx="172488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954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96262"/>
                                        </p:tgtEl>
                                        <p:attrNameLst>
                                          <p:attrName>style.visibility</p:attrName>
                                        </p:attrNameLst>
                                      </p:cBhvr>
                                      <p:to>
                                        <p:strVal val="visible"/>
                                      </p:to>
                                    </p:set>
                                    <p:anim calcmode="lin" valueType="num">
                                      <p:cBhvr>
                                        <p:cTn id="7" dur="500" fill="hold"/>
                                        <p:tgtEl>
                                          <p:spTgt spid="96262"/>
                                        </p:tgtEl>
                                        <p:attrNameLst>
                                          <p:attrName>ppt_w</p:attrName>
                                        </p:attrNameLst>
                                      </p:cBhvr>
                                      <p:tavLst>
                                        <p:tav tm="0">
                                          <p:val>
                                            <p:fltVal val="0"/>
                                          </p:val>
                                        </p:tav>
                                        <p:tav tm="100000">
                                          <p:val>
                                            <p:strVal val="#ppt_w"/>
                                          </p:val>
                                        </p:tav>
                                      </p:tavLst>
                                    </p:anim>
                                    <p:anim calcmode="lin" valueType="num">
                                      <p:cBhvr>
                                        <p:cTn id="8" dur="500" fill="hold"/>
                                        <p:tgtEl>
                                          <p:spTgt spid="96262"/>
                                        </p:tgtEl>
                                        <p:attrNameLst>
                                          <p:attrName>ppt_h</p:attrName>
                                        </p:attrNameLst>
                                      </p:cBhvr>
                                      <p:tavLst>
                                        <p:tav tm="0">
                                          <p:val>
                                            <p:fltVal val="0"/>
                                          </p:val>
                                        </p:tav>
                                        <p:tav tm="100000">
                                          <p:val>
                                            <p:strVal val="#ppt_h"/>
                                          </p:val>
                                        </p:tav>
                                      </p:tavLst>
                                    </p:anim>
                                    <p:animEffect transition="in" filter="fade">
                                      <p:cBhvr>
                                        <p:cTn id="9" dur="500"/>
                                        <p:tgtEl>
                                          <p:spTgt spid="96262"/>
                                        </p:tgtEl>
                                      </p:cBhvr>
                                    </p:animEffect>
                                  </p:childTnLst>
                                </p:cTn>
                              </p:par>
                              <p:par>
                                <p:cTn id="10" presetID="53" presetClass="entr" presetSubtype="16" fill="hold" nodeType="withEffect">
                                  <p:stCondLst>
                                    <p:cond delay="0"/>
                                  </p:stCondLst>
                                  <p:childTnLst>
                                    <p:set>
                                      <p:cBhvr>
                                        <p:cTn id="11" dur="1" fill="hold">
                                          <p:stCondLst>
                                            <p:cond delay="0"/>
                                          </p:stCondLst>
                                        </p:cTn>
                                        <p:tgtEl>
                                          <p:spTgt spid="96264"/>
                                        </p:tgtEl>
                                        <p:attrNameLst>
                                          <p:attrName>style.visibility</p:attrName>
                                        </p:attrNameLst>
                                      </p:cBhvr>
                                      <p:to>
                                        <p:strVal val="visible"/>
                                      </p:to>
                                    </p:set>
                                    <p:anim calcmode="lin" valueType="num">
                                      <p:cBhvr>
                                        <p:cTn id="12" dur="500" fill="hold"/>
                                        <p:tgtEl>
                                          <p:spTgt spid="96264"/>
                                        </p:tgtEl>
                                        <p:attrNameLst>
                                          <p:attrName>ppt_w</p:attrName>
                                        </p:attrNameLst>
                                      </p:cBhvr>
                                      <p:tavLst>
                                        <p:tav tm="0">
                                          <p:val>
                                            <p:fltVal val="0"/>
                                          </p:val>
                                        </p:tav>
                                        <p:tav tm="100000">
                                          <p:val>
                                            <p:strVal val="#ppt_w"/>
                                          </p:val>
                                        </p:tav>
                                      </p:tavLst>
                                    </p:anim>
                                    <p:anim calcmode="lin" valueType="num">
                                      <p:cBhvr>
                                        <p:cTn id="13" dur="500" fill="hold"/>
                                        <p:tgtEl>
                                          <p:spTgt spid="96264"/>
                                        </p:tgtEl>
                                        <p:attrNameLst>
                                          <p:attrName>ppt_h</p:attrName>
                                        </p:attrNameLst>
                                      </p:cBhvr>
                                      <p:tavLst>
                                        <p:tav tm="0">
                                          <p:val>
                                            <p:fltVal val="0"/>
                                          </p:val>
                                        </p:tav>
                                        <p:tav tm="100000">
                                          <p:val>
                                            <p:strVal val="#ppt_h"/>
                                          </p:val>
                                        </p:tav>
                                      </p:tavLst>
                                    </p:anim>
                                    <p:animEffect transition="in" filter="fade">
                                      <p:cBhvr>
                                        <p:cTn id="14" dur="500"/>
                                        <p:tgtEl>
                                          <p:spTgt spid="96264"/>
                                        </p:tgtEl>
                                      </p:cBhvr>
                                    </p:animEffect>
                                  </p:childTnLst>
                                </p:cTn>
                              </p:par>
                              <p:par>
                                <p:cTn id="15" presetID="53" presetClass="entr" presetSubtype="16" fill="hold" nodeType="withEffect">
                                  <p:stCondLst>
                                    <p:cond delay="0"/>
                                  </p:stCondLst>
                                  <p:childTnLst>
                                    <p:set>
                                      <p:cBhvr>
                                        <p:cTn id="16" dur="1" fill="hold">
                                          <p:stCondLst>
                                            <p:cond delay="0"/>
                                          </p:stCondLst>
                                        </p:cTn>
                                        <p:tgtEl>
                                          <p:spTgt spid="96263"/>
                                        </p:tgtEl>
                                        <p:attrNameLst>
                                          <p:attrName>style.visibility</p:attrName>
                                        </p:attrNameLst>
                                      </p:cBhvr>
                                      <p:to>
                                        <p:strVal val="visible"/>
                                      </p:to>
                                    </p:set>
                                    <p:anim calcmode="lin" valueType="num">
                                      <p:cBhvr>
                                        <p:cTn id="17" dur="500" fill="hold"/>
                                        <p:tgtEl>
                                          <p:spTgt spid="96263"/>
                                        </p:tgtEl>
                                        <p:attrNameLst>
                                          <p:attrName>ppt_w</p:attrName>
                                        </p:attrNameLst>
                                      </p:cBhvr>
                                      <p:tavLst>
                                        <p:tav tm="0">
                                          <p:val>
                                            <p:fltVal val="0"/>
                                          </p:val>
                                        </p:tav>
                                        <p:tav tm="100000">
                                          <p:val>
                                            <p:strVal val="#ppt_w"/>
                                          </p:val>
                                        </p:tav>
                                      </p:tavLst>
                                    </p:anim>
                                    <p:anim calcmode="lin" valueType="num">
                                      <p:cBhvr>
                                        <p:cTn id="18" dur="500" fill="hold"/>
                                        <p:tgtEl>
                                          <p:spTgt spid="96263"/>
                                        </p:tgtEl>
                                        <p:attrNameLst>
                                          <p:attrName>ppt_h</p:attrName>
                                        </p:attrNameLst>
                                      </p:cBhvr>
                                      <p:tavLst>
                                        <p:tav tm="0">
                                          <p:val>
                                            <p:fltVal val="0"/>
                                          </p:val>
                                        </p:tav>
                                        <p:tav tm="100000">
                                          <p:val>
                                            <p:strVal val="#ppt_h"/>
                                          </p:val>
                                        </p:tav>
                                      </p:tavLst>
                                    </p:anim>
                                    <p:animEffect transition="in" filter="fade">
                                      <p:cBhvr>
                                        <p:cTn id="19" dur="500"/>
                                        <p:tgtEl>
                                          <p:spTgt spid="96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TextBox 9"/>
          <p:cNvSpPr txBox="1">
            <a:spLocks noChangeArrowheads="1"/>
          </p:cNvSpPr>
          <p:nvPr/>
        </p:nvSpPr>
        <p:spPr bwMode="auto">
          <a:xfrm>
            <a:off x="8908854" y="785813"/>
            <a:ext cx="2531567" cy="372613"/>
          </a:xfrm>
          <a:prstGeom prst="rect">
            <a:avLst/>
          </a:prstGeom>
          <a:noFill/>
          <a:ln w="9525">
            <a:noFill/>
            <a:miter lim="800000"/>
            <a:headEnd/>
            <a:tailEnd/>
          </a:ln>
        </p:spPr>
        <p:txBody>
          <a:bodyPr lIns="107769" tIns="53885" rIns="107769" bIns="53885">
            <a:spAutoFit/>
          </a:bodyPr>
          <a:lstStyle/>
          <a:p>
            <a:pPr algn="ctr"/>
            <a:endParaRPr lang="vi-VN" sz="1714" b="1" i="1">
              <a:latin typeface="Times New Roman" pitchFamily="18" charset="0"/>
              <a:cs typeface="Times New Roman" pitchFamily="18" charset="0"/>
            </a:endParaRPr>
          </a:p>
        </p:txBody>
      </p:sp>
      <p:sp>
        <p:nvSpPr>
          <p:cNvPr id="11" name="Text Box 30"/>
          <p:cNvSpPr txBox="1">
            <a:spLocks noChangeArrowheads="1"/>
          </p:cNvSpPr>
          <p:nvPr/>
        </p:nvSpPr>
        <p:spPr bwMode="auto">
          <a:xfrm>
            <a:off x="275429" y="4846797"/>
            <a:ext cx="3618560" cy="1984977"/>
          </a:xfrm>
          <a:prstGeom prst="rect">
            <a:avLst/>
          </a:prstGeom>
          <a:noFill/>
          <a:ln w="9525">
            <a:noFill/>
            <a:miter lim="800000"/>
            <a:headEnd/>
            <a:tailEnd/>
          </a:ln>
        </p:spPr>
        <p:txBody>
          <a:bodyPr wrap="square" lIns="107769" tIns="53885" rIns="107769" bIns="53885">
            <a:spAutoFit/>
          </a:bodyPr>
          <a:lstStyle/>
          <a:p>
            <a:pPr algn="just"/>
            <a:r>
              <a:rPr lang="en-US" sz="3048">
                <a:latin typeface="Times New Roman" pitchFamily="18" charset="0"/>
                <a:cs typeface="Times New Roman" pitchFamily="18" charset="0"/>
              </a:rPr>
              <a:t>Qua một năm, hạt thảo quả đã thành cây cao lớn tới bụng người.</a:t>
            </a:r>
          </a:p>
        </p:txBody>
      </p:sp>
      <p:sp>
        <p:nvSpPr>
          <p:cNvPr id="13" name="TextBox 12"/>
          <p:cNvSpPr txBox="1">
            <a:spLocks noChangeArrowheads="1"/>
          </p:cNvSpPr>
          <p:nvPr/>
        </p:nvSpPr>
        <p:spPr bwMode="auto">
          <a:xfrm>
            <a:off x="95251" y="41847"/>
            <a:ext cx="12001500" cy="577862"/>
          </a:xfrm>
          <a:prstGeom prst="rect">
            <a:avLst/>
          </a:prstGeom>
          <a:noFill/>
          <a:ln w="9525">
            <a:noFill/>
            <a:miter lim="800000"/>
            <a:headEnd/>
            <a:tailEnd/>
          </a:ln>
        </p:spPr>
        <p:txBody>
          <a:bodyPr lIns="107769" tIns="53885" rIns="107769" bIns="53885">
            <a:spAutoFit/>
          </a:bodyPr>
          <a:lstStyle/>
          <a:p>
            <a:pPr algn="just"/>
            <a:r>
              <a:rPr lang="en-US" sz="3048">
                <a:latin typeface="Times New Roman" pitchFamily="18" charset="0"/>
                <a:cs typeface="Times New Roman" pitchFamily="18" charset="0"/>
              </a:rPr>
              <a:t>Sự sinh sôi, phát triển nhanh chóng bất ngờ của thảo quả</a:t>
            </a:r>
            <a:endParaRPr lang="vi-VN" sz="3048">
              <a:latin typeface="Times New Roman" pitchFamily="18" charset="0"/>
              <a:cs typeface="Times New Roman" pitchFamily="18" charset="0"/>
            </a:endParaRPr>
          </a:p>
        </p:txBody>
      </p:sp>
      <p:pic>
        <p:nvPicPr>
          <p:cNvPr id="14" name="Picture 11" descr="TTVH_04727726"/>
          <p:cNvPicPr>
            <a:picLocks noChangeAspect="1" noChangeArrowheads="1"/>
          </p:cNvPicPr>
          <p:nvPr/>
        </p:nvPicPr>
        <p:blipFill>
          <a:blip r:embed="rId2"/>
          <a:srcRect/>
          <a:stretch>
            <a:fillRect/>
          </a:stretch>
        </p:blipFill>
        <p:spPr bwMode="auto">
          <a:xfrm>
            <a:off x="140296" y="619663"/>
            <a:ext cx="3918858" cy="4200081"/>
          </a:xfrm>
          <a:prstGeom prst="rect">
            <a:avLst/>
          </a:prstGeom>
          <a:noFill/>
          <a:ln>
            <a:noFill/>
          </a:ln>
        </p:spPr>
      </p:pic>
      <p:sp>
        <p:nvSpPr>
          <p:cNvPr id="10" name="Text Box 5"/>
          <p:cNvSpPr txBox="1">
            <a:spLocks noChangeArrowheads="1"/>
          </p:cNvSpPr>
          <p:nvPr/>
        </p:nvSpPr>
        <p:spPr bwMode="auto">
          <a:xfrm>
            <a:off x="4283588" y="4834756"/>
            <a:ext cx="3619341" cy="1515939"/>
          </a:xfrm>
          <a:prstGeom prst="rect">
            <a:avLst/>
          </a:prstGeom>
          <a:noFill/>
          <a:ln w="9525">
            <a:noFill/>
            <a:miter lim="800000"/>
            <a:headEnd/>
            <a:tailEnd/>
          </a:ln>
        </p:spPr>
        <p:txBody>
          <a:bodyPr wrap="square" lIns="107769" tIns="53885" rIns="107769" bIns="53885">
            <a:spAutoFit/>
          </a:bodyPr>
          <a:lstStyle/>
          <a:p>
            <a:pPr algn="just">
              <a:spcBef>
                <a:spcPct val="50000"/>
              </a:spcBef>
            </a:pPr>
            <a:r>
              <a:rPr lang="en-US" sz="3048">
                <a:latin typeface="Times New Roman" pitchFamily="18" charset="0"/>
                <a:cs typeface="Times New Roman" pitchFamily="18" charset="0"/>
              </a:rPr>
              <a:t> Một năm sau nữa, mỗi thân lẻ đâm thêm hai nhánh mới. </a:t>
            </a:r>
          </a:p>
        </p:txBody>
      </p:sp>
      <p:pic>
        <p:nvPicPr>
          <p:cNvPr id="12" name="Picture 10" descr="1463473183_8389b7d422"/>
          <p:cNvPicPr>
            <a:picLocks noChangeAspect="1" noChangeArrowheads="1"/>
          </p:cNvPicPr>
          <p:nvPr/>
        </p:nvPicPr>
        <p:blipFill>
          <a:blip r:embed="rId3"/>
          <a:srcRect/>
          <a:stretch>
            <a:fillRect/>
          </a:stretch>
        </p:blipFill>
        <p:spPr bwMode="auto">
          <a:xfrm>
            <a:off x="4104197" y="619662"/>
            <a:ext cx="3948885" cy="4200081"/>
          </a:xfrm>
          <a:prstGeom prst="rect">
            <a:avLst/>
          </a:prstGeom>
          <a:noFill/>
          <a:ln w="28575">
            <a:noFill/>
            <a:miter lim="800000"/>
            <a:headEnd/>
            <a:tailEnd/>
          </a:ln>
        </p:spPr>
      </p:pic>
      <p:sp>
        <p:nvSpPr>
          <p:cNvPr id="15" name="Text Box 5"/>
          <p:cNvSpPr txBox="1">
            <a:spLocks noChangeArrowheads="1"/>
          </p:cNvSpPr>
          <p:nvPr/>
        </p:nvSpPr>
        <p:spPr bwMode="auto">
          <a:xfrm>
            <a:off x="8113142" y="4828940"/>
            <a:ext cx="3908571" cy="1984977"/>
          </a:xfrm>
          <a:prstGeom prst="rect">
            <a:avLst/>
          </a:prstGeom>
          <a:noFill/>
          <a:ln w="9525">
            <a:noFill/>
            <a:miter lim="800000"/>
            <a:headEnd/>
            <a:tailEnd/>
          </a:ln>
        </p:spPr>
        <p:txBody>
          <a:bodyPr wrap="square" lIns="107769" tIns="53885" rIns="107769" bIns="53885">
            <a:spAutoFit/>
          </a:bodyPr>
          <a:lstStyle/>
          <a:p>
            <a:pPr algn="just"/>
            <a:r>
              <a:rPr lang="en-US" sz="3048">
                <a:latin typeface="Times New Roman" pitchFamily="18" charset="0"/>
                <a:cs typeface="Times New Roman" pitchFamily="18" charset="0"/>
              </a:rPr>
              <a:t>Thoáng cái, thảo quả đã thành từng khóm lan toả, vươn ngọn, xoè lá, lấn chiếm không gian.</a:t>
            </a:r>
          </a:p>
        </p:txBody>
      </p:sp>
      <p:pic>
        <p:nvPicPr>
          <p:cNvPr id="16" name="Picture 12" descr="cms_5953"/>
          <p:cNvPicPr>
            <a:picLocks noChangeAspect="1" noChangeArrowheads="1"/>
          </p:cNvPicPr>
          <p:nvPr/>
        </p:nvPicPr>
        <p:blipFill>
          <a:blip r:embed="rId4"/>
          <a:srcRect/>
          <a:stretch>
            <a:fillRect/>
          </a:stretch>
        </p:blipFill>
        <p:spPr bwMode="auto">
          <a:xfrm>
            <a:off x="8113142" y="619663"/>
            <a:ext cx="3931449" cy="4200080"/>
          </a:xfrm>
          <a:prstGeom prst="rect">
            <a:avLst/>
          </a:prstGeom>
          <a:noFill/>
          <a:ln w="28575">
            <a:noFill/>
            <a:miter lim="800000"/>
            <a:headEnd/>
            <a:tailEnd/>
          </a:ln>
        </p:spPr>
      </p:pic>
    </p:spTree>
    <p:extLst>
      <p:ext uri="{BB962C8B-B14F-4D97-AF65-F5344CB8AC3E}">
        <p14:creationId xmlns:p14="http://schemas.microsoft.com/office/powerpoint/2010/main" val="77971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1000"/>
                                        <p:tgtEl>
                                          <p:spTgt spid="13"/>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1000"/>
                                        <p:tgtEl>
                                          <p:spTgt spid="11"/>
                                        </p:tgtEl>
                                      </p:cBhvr>
                                    </p:animEffect>
                                  </p:childTnLst>
                                </p:cTn>
                              </p:par>
                            </p:childTnLst>
                          </p:cTn>
                        </p:par>
                        <p:par>
                          <p:cTn id="12" fill="hold">
                            <p:stCondLst>
                              <p:cond delay="2000"/>
                            </p:stCondLst>
                            <p:childTnLst>
                              <p:par>
                                <p:cTn id="13" presetID="53"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1000"/>
                                        <p:tgtEl>
                                          <p:spTgt spid="10"/>
                                        </p:tgtEl>
                                      </p:cBhvr>
                                    </p:animEffect>
                                  </p:childTnLst>
                                </p:cTn>
                              </p:par>
                            </p:childTnLst>
                          </p:cTn>
                        </p:par>
                        <p:par>
                          <p:cTn id="23" fill="hold">
                            <p:stCondLst>
                              <p:cond delay="1000"/>
                            </p:stCondLst>
                            <p:childTnLst>
                              <p:par>
                                <p:cTn id="24" presetID="4" presetClass="entr" presetSubtype="32"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out)">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1000"/>
                                        <p:tgtEl>
                                          <p:spTgt spid="15"/>
                                        </p:tgtEl>
                                      </p:cBhvr>
                                    </p:animEffect>
                                  </p:childTnLst>
                                </p:cTn>
                              </p:par>
                            </p:childTnLst>
                          </p:cTn>
                        </p:par>
                        <p:par>
                          <p:cTn id="32" fill="hold">
                            <p:stCondLst>
                              <p:cond delay="1000"/>
                            </p:stCondLst>
                            <p:childTnLst>
                              <p:par>
                                <p:cTn id="33" presetID="13" presetClass="entr" presetSubtype="1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plus(in)">
                                      <p:cBhvr>
                                        <p:cTn id="3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0"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120525" y="1524000"/>
            <a:ext cx="11986917" cy="5686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7769" tIns="53885" rIns="107769" bIns="53885"/>
          <a:lstStyle/>
          <a:p>
            <a:pPr algn="just"/>
            <a:r>
              <a:rPr lang="en-US" sz="3048" b="1">
                <a:solidFill>
                  <a:srgbClr val="FF0000"/>
                </a:solidFill>
                <a:latin typeface="Times New Roman" pitchFamily="18" charset="0"/>
                <a:cs typeface="Times New Roman" pitchFamily="18" charset="0"/>
              </a:rPr>
              <a:t>Tìm hiểu bài</a:t>
            </a:r>
          </a:p>
        </p:txBody>
      </p:sp>
      <p:sp>
        <p:nvSpPr>
          <p:cNvPr id="8" name="Text Box 32"/>
          <p:cNvSpPr txBox="1">
            <a:spLocks noChangeArrowheads="1"/>
          </p:cNvSpPr>
          <p:nvPr/>
        </p:nvSpPr>
        <p:spPr bwMode="auto">
          <a:xfrm>
            <a:off x="118174" y="31606"/>
            <a:ext cx="12001500" cy="186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vi-VN" altLang="en-US" sz="3048" i="1" dirty="0">
                <a:cs typeface="Times New Roman" pitchFamily="18" charset="0"/>
              </a:rPr>
              <a:t>Thứ </a:t>
            </a:r>
            <a:r>
              <a:rPr lang="en-US" altLang="en-US" sz="3048" i="1" dirty="0" err="1">
                <a:cs typeface="Times New Roman" pitchFamily="18" charset="0"/>
              </a:rPr>
              <a:t>hai</a:t>
            </a:r>
            <a:r>
              <a:rPr lang="vi-VN" altLang="en-US" sz="3048" i="1" dirty="0">
                <a:cs typeface="Times New Roman" pitchFamily="18" charset="0"/>
              </a:rPr>
              <a:t>, ngày </a:t>
            </a:r>
            <a:r>
              <a:rPr lang="en-US" altLang="en-US" sz="3048" i="1" dirty="0">
                <a:cs typeface="Times New Roman" pitchFamily="18" charset="0"/>
              </a:rPr>
              <a:t>20</a:t>
            </a:r>
            <a:r>
              <a:rPr lang="vi-VN" altLang="en-US" sz="3048" i="1" dirty="0">
                <a:cs typeface="Times New Roman" pitchFamily="18" charset="0"/>
              </a:rPr>
              <a:t> tháng </a:t>
            </a:r>
            <a:r>
              <a:rPr lang="en-US" altLang="en-US" sz="3048" i="1" dirty="0">
                <a:cs typeface="Times New Roman" pitchFamily="18" charset="0"/>
              </a:rPr>
              <a:t>11</a:t>
            </a:r>
            <a:r>
              <a:rPr lang="vi-VN" altLang="en-US" sz="3048" i="1" dirty="0">
                <a:cs typeface="Times New Roman" pitchFamily="18" charset="0"/>
              </a:rPr>
              <a:t> năm 20</a:t>
            </a:r>
            <a:r>
              <a:rPr lang="en-US" altLang="en-US" sz="3048" i="1" dirty="0">
                <a:cs typeface="Times New Roman" pitchFamily="18" charset="0"/>
              </a:rPr>
              <a:t>23</a:t>
            </a:r>
            <a:br>
              <a:rPr lang="en-US" altLang="en-US" sz="3048" i="1" dirty="0">
                <a:cs typeface="Times New Roman" pitchFamily="18" charset="0"/>
              </a:rPr>
            </a:br>
            <a:r>
              <a:rPr lang="en-US" altLang="en-US" sz="3048" i="1" dirty="0" err="1">
                <a:cs typeface="Times New Roman" pitchFamily="18" charset="0"/>
              </a:rPr>
              <a:t>Môn</a:t>
            </a:r>
            <a:r>
              <a:rPr lang="en-US" altLang="en-US" sz="3048" i="1" dirty="0">
                <a:cs typeface="Times New Roman" pitchFamily="18" charset="0"/>
              </a:rPr>
              <a:t>: </a:t>
            </a:r>
            <a:r>
              <a:rPr lang="en-US" altLang="en-US" sz="3048" i="1" dirty="0" err="1">
                <a:cs typeface="Times New Roman" pitchFamily="18" charset="0"/>
              </a:rPr>
              <a:t>Tập</a:t>
            </a:r>
            <a:r>
              <a:rPr lang="en-US" altLang="en-US" sz="3048" i="1" dirty="0">
                <a:cs typeface="Times New Roman" pitchFamily="18" charset="0"/>
              </a:rPr>
              <a:t> </a:t>
            </a:r>
            <a:r>
              <a:rPr lang="en-US" altLang="en-US" sz="3048" i="1" dirty="0" err="1">
                <a:cs typeface="Times New Roman" pitchFamily="18" charset="0"/>
              </a:rPr>
              <a:t>đọc</a:t>
            </a:r>
            <a:endParaRPr lang="en-US" altLang="en-US" sz="3048" i="1" dirty="0">
              <a:cs typeface="Times New Roman" pitchFamily="18" charset="0"/>
            </a:endParaRPr>
          </a:p>
          <a:p>
            <a:pPr algn="ctr"/>
            <a:r>
              <a:rPr lang="en-US" sz="3048" b="1" dirty="0" err="1">
                <a:solidFill>
                  <a:srgbClr val="FF0000"/>
                </a:solidFill>
              </a:rPr>
              <a:t>Mùa</a:t>
            </a:r>
            <a:r>
              <a:rPr lang="en-US" sz="3048" b="1" dirty="0">
                <a:solidFill>
                  <a:srgbClr val="FF0000"/>
                </a:solidFill>
              </a:rPr>
              <a:t> </a:t>
            </a:r>
            <a:r>
              <a:rPr lang="en-US" sz="3048" b="1" dirty="0" err="1">
                <a:solidFill>
                  <a:srgbClr val="FF0000"/>
                </a:solidFill>
              </a:rPr>
              <a:t>thảo</a:t>
            </a:r>
            <a:r>
              <a:rPr lang="en-US" sz="3048" b="1" dirty="0">
                <a:solidFill>
                  <a:srgbClr val="FF0000"/>
                </a:solidFill>
              </a:rPr>
              <a:t> </a:t>
            </a:r>
            <a:r>
              <a:rPr lang="en-US" sz="3048" b="1" dirty="0" err="1">
                <a:solidFill>
                  <a:srgbClr val="FF0000"/>
                </a:solidFill>
              </a:rPr>
              <a:t>quả</a:t>
            </a:r>
            <a:endParaRPr lang="en-US" sz="3048" b="1" dirty="0">
              <a:solidFill>
                <a:srgbClr val="FF0000"/>
              </a:solidFill>
            </a:endParaRPr>
          </a:p>
          <a:p>
            <a:pPr indent="4189572" algn="ctr"/>
            <a:r>
              <a:rPr lang="en-US" sz="2286" dirty="0"/>
              <a:t>(</a:t>
            </a:r>
            <a:r>
              <a:rPr lang="en-US" sz="2286" i="1" dirty="0"/>
              <a:t>Theo</a:t>
            </a:r>
            <a:r>
              <a:rPr lang="en-US" sz="2286" dirty="0"/>
              <a:t> MA VĂN KHÁNG)</a:t>
            </a:r>
            <a:endParaRPr lang="en-US" sz="2286" i="1" dirty="0">
              <a:cs typeface="Times New Roman" pitchFamily="18" charset="0"/>
            </a:endParaRPr>
          </a:p>
        </p:txBody>
      </p:sp>
      <p:sp>
        <p:nvSpPr>
          <p:cNvPr id="11"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
        <p:nvSpPr>
          <p:cNvPr id="21" name="Text Box 19"/>
          <p:cNvSpPr txBox="1">
            <a:spLocks noChangeArrowheads="1"/>
          </p:cNvSpPr>
          <p:nvPr/>
        </p:nvSpPr>
        <p:spPr bwMode="auto">
          <a:xfrm>
            <a:off x="216694" y="2092657"/>
            <a:ext cx="11804457" cy="5636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3670" tIns="46834" rIns="93670" bIns="4683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3048">
                <a:latin typeface="Times New Roman" pitchFamily="18" charset="0"/>
                <a:cs typeface="Times New Roman" pitchFamily="18" charset="0"/>
              </a:rPr>
              <a:t>  Đoạn 2 nói lên nội dung gì ? </a:t>
            </a:r>
          </a:p>
        </p:txBody>
      </p:sp>
      <p:sp>
        <p:nvSpPr>
          <p:cNvPr id="22" name="Text Box 11"/>
          <p:cNvSpPr txBox="1">
            <a:spLocks noChangeArrowheads="1"/>
          </p:cNvSpPr>
          <p:nvPr/>
        </p:nvSpPr>
        <p:spPr bwMode="auto">
          <a:xfrm>
            <a:off x="216695" y="2589929"/>
            <a:ext cx="8708571" cy="5613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sz="3048">
                <a:solidFill>
                  <a:srgbClr val="FF0000"/>
                </a:solidFill>
                <a:latin typeface="Times New Roman" pitchFamily="18" charset="0"/>
                <a:cs typeface="Times New Roman" pitchFamily="18" charset="0"/>
              </a:rPr>
              <a:t>Sự phát triển mạnh mẽ của cây thảo quả</a:t>
            </a:r>
          </a:p>
        </p:txBody>
      </p:sp>
    </p:spTree>
    <p:extLst>
      <p:ext uri="{BB962C8B-B14F-4D97-AF65-F5344CB8AC3E}">
        <p14:creationId xmlns:p14="http://schemas.microsoft.com/office/powerpoint/2010/main" val="298317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120525" y="1524000"/>
            <a:ext cx="11986917" cy="5686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7769" tIns="53885" rIns="107769" bIns="53885"/>
          <a:lstStyle/>
          <a:p>
            <a:pPr algn="just"/>
            <a:r>
              <a:rPr lang="en-US" sz="3048" b="1">
                <a:solidFill>
                  <a:srgbClr val="FF0000"/>
                </a:solidFill>
                <a:latin typeface="Times New Roman" pitchFamily="18" charset="0"/>
                <a:cs typeface="Times New Roman" pitchFamily="18" charset="0"/>
              </a:rPr>
              <a:t>Tìm hiểu bài</a:t>
            </a:r>
          </a:p>
        </p:txBody>
      </p:sp>
      <p:sp>
        <p:nvSpPr>
          <p:cNvPr id="8" name="Text Box 32"/>
          <p:cNvSpPr txBox="1">
            <a:spLocks noChangeArrowheads="1"/>
          </p:cNvSpPr>
          <p:nvPr/>
        </p:nvSpPr>
        <p:spPr bwMode="auto">
          <a:xfrm>
            <a:off x="118174" y="-43306"/>
            <a:ext cx="12001500" cy="192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vi-VN" altLang="en-US" sz="3048" i="1" dirty="0">
                <a:cs typeface="Times New Roman" pitchFamily="18" charset="0"/>
              </a:rPr>
              <a:t>Thứ </a:t>
            </a:r>
            <a:r>
              <a:rPr lang="en-US" altLang="en-US" sz="3048" i="1" dirty="0" err="1">
                <a:cs typeface="Times New Roman" pitchFamily="18" charset="0"/>
              </a:rPr>
              <a:t>hai</a:t>
            </a:r>
            <a:r>
              <a:rPr lang="vi-VN" altLang="en-US" sz="3048" i="1" dirty="0">
                <a:cs typeface="Times New Roman" pitchFamily="18" charset="0"/>
              </a:rPr>
              <a:t>, ngày </a:t>
            </a:r>
            <a:r>
              <a:rPr lang="en-US" altLang="en-US" sz="3048" i="1" dirty="0">
                <a:cs typeface="Times New Roman" pitchFamily="18" charset="0"/>
              </a:rPr>
              <a:t>20</a:t>
            </a:r>
            <a:r>
              <a:rPr lang="vi-VN" altLang="en-US" sz="3048" i="1" dirty="0">
                <a:cs typeface="Times New Roman" pitchFamily="18" charset="0"/>
              </a:rPr>
              <a:t> tháng </a:t>
            </a:r>
            <a:r>
              <a:rPr lang="en-US" altLang="en-US" sz="3048" i="1" dirty="0">
                <a:cs typeface="Times New Roman" pitchFamily="18" charset="0"/>
              </a:rPr>
              <a:t>11</a:t>
            </a:r>
            <a:r>
              <a:rPr lang="vi-VN" altLang="en-US" sz="3048" i="1" dirty="0">
                <a:cs typeface="Times New Roman" pitchFamily="18" charset="0"/>
              </a:rPr>
              <a:t> năm 20</a:t>
            </a:r>
            <a:r>
              <a:rPr lang="en-US" altLang="en-US" sz="3048" i="1" dirty="0">
                <a:cs typeface="Times New Roman" pitchFamily="18" charset="0"/>
              </a:rPr>
              <a:t>23</a:t>
            </a:r>
            <a:br>
              <a:rPr lang="en-US" altLang="en-US" sz="3048" i="1" dirty="0">
                <a:cs typeface="Times New Roman" pitchFamily="18" charset="0"/>
              </a:rPr>
            </a:br>
            <a:r>
              <a:rPr lang="en-US" altLang="en-US" sz="3048" i="1" dirty="0" err="1">
                <a:cs typeface="Times New Roman" pitchFamily="18" charset="0"/>
              </a:rPr>
              <a:t>Môn</a:t>
            </a:r>
            <a:r>
              <a:rPr lang="en-US" altLang="en-US" sz="3048" i="1" dirty="0">
                <a:cs typeface="Times New Roman" pitchFamily="18" charset="0"/>
              </a:rPr>
              <a:t>: </a:t>
            </a:r>
            <a:r>
              <a:rPr lang="en-US" altLang="en-US" sz="3048" i="1" dirty="0" err="1">
                <a:cs typeface="Times New Roman" pitchFamily="18" charset="0"/>
              </a:rPr>
              <a:t>Tập</a:t>
            </a:r>
            <a:r>
              <a:rPr lang="en-US" altLang="en-US" sz="3048" i="1" dirty="0">
                <a:cs typeface="Times New Roman" pitchFamily="18" charset="0"/>
              </a:rPr>
              <a:t> </a:t>
            </a:r>
            <a:r>
              <a:rPr lang="en-US" altLang="en-US" sz="3048" i="1" dirty="0" err="1">
                <a:cs typeface="Times New Roman" pitchFamily="18" charset="0"/>
              </a:rPr>
              <a:t>đọc</a:t>
            </a:r>
            <a:endParaRPr lang="en-US" altLang="en-US" sz="3048" i="1" dirty="0">
              <a:cs typeface="Times New Roman" pitchFamily="18" charset="0"/>
            </a:endParaRPr>
          </a:p>
          <a:p>
            <a:pPr algn="ctr"/>
            <a:r>
              <a:rPr lang="en-US" sz="3048" b="1" dirty="0" err="1">
                <a:solidFill>
                  <a:srgbClr val="FF0000"/>
                </a:solidFill>
              </a:rPr>
              <a:t>Mùa</a:t>
            </a:r>
            <a:r>
              <a:rPr lang="en-US" sz="3048" b="1" dirty="0">
                <a:solidFill>
                  <a:srgbClr val="FF0000"/>
                </a:solidFill>
              </a:rPr>
              <a:t> </a:t>
            </a:r>
            <a:r>
              <a:rPr lang="en-US" sz="3048" b="1" dirty="0" err="1">
                <a:solidFill>
                  <a:srgbClr val="FF0000"/>
                </a:solidFill>
              </a:rPr>
              <a:t>thảo</a:t>
            </a:r>
            <a:r>
              <a:rPr lang="en-US" sz="3048" b="1" dirty="0">
                <a:solidFill>
                  <a:srgbClr val="FF0000"/>
                </a:solidFill>
              </a:rPr>
              <a:t> </a:t>
            </a:r>
            <a:r>
              <a:rPr lang="en-US" sz="3048" b="1" dirty="0" err="1">
                <a:solidFill>
                  <a:srgbClr val="FF0000"/>
                </a:solidFill>
              </a:rPr>
              <a:t>quả</a:t>
            </a:r>
            <a:endParaRPr lang="en-US" sz="3048" b="1" dirty="0">
              <a:solidFill>
                <a:srgbClr val="FF0000"/>
              </a:solidFill>
            </a:endParaRPr>
          </a:p>
          <a:p>
            <a:pPr indent="4189572" algn="ctr"/>
            <a:r>
              <a:rPr lang="en-US" sz="2667" dirty="0"/>
              <a:t>(</a:t>
            </a:r>
            <a:r>
              <a:rPr lang="en-US" sz="2667" i="1" dirty="0"/>
              <a:t>Theo</a:t>
            </a:r>
            <a:r>
              <a:rPr lang="en-US" sz="2667" dirty="0"/>
              <a:t> MA VĂN KHÁNG)</a:t>
            </a:r>
            <a:endParaRPr lang="en-US" sz="2667" i="1" dirty="0">
              <a:cs typeface="Times New Roman" pitchFamily="18" charset="0"/>
            </a:endParaRPr>
          </a:p>
        </p:txBody>
      </p:sp>
      <p:sp>
        <p:nvSpPr>
          <p:cNvPr id="11"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
        <p:nvSpPr>
          <p:cNvPr id="19" name="TextBox 18"/>
          <p:cNvSpPr txBox="1">
            <a:spLocks noChangeArrowheads="1"/>
          </p:cNvSpPr>
          <p:nvPr/>
        </p:nvSpPr>
        <p:spPr bwMode="auto">
          <a:xfrm>
            <a:off x="151602" y="2662534"/>
            <a:ext cx="11897143" cy="10304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3048">
                <a:cs typeface="Times New Roman" pitchFamily="18" charset="0"/>
              </a:rPr>
              <a:t>Câu 3: Hoa thảo quả nảy ra ở đâu ? Khi thảo quả chín, rừng có những nét gì đẹp ?</a:t>
            </a:r>
          </a:p>
        </p:txBody>
      </p:sp>
      <p:sp>
        <p:nvSpPr>
          <p:cNvPr id="7" name="Text Box 11"/>
          <p:cNvSpPr txBox="1">
            <a:spLocks noChangeArrowheads="1"/>
          </p:cNvSpPr>
          <p:nvPr/>
        </p:nvSpPr>
        <p:spPr bwMode="auto">
          <a:xfrm>
            <a:off x="158434" y="3722970"/>
            <a:ext cx="11862857" cy="24375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r>
              <a:rPr lang="en-US" altLang="en-US" sz="3048">
                <a:solidFill>
                  <a:srgbClr val="FF0000"/>
                </a:solidFill>
                <a:latin typeface="Times New Roman" pitchFamily="18" charset="0"/>
              </a:rPr>
              <a:t>- Hoa thảo quả nảy dưới gốc cây kín đáo và lặng lẽ. Khi thảo quả chín rực lên những chùm quả đỏ chon chót, như chứa nắng, chứa lửa. Rừng ngập hương thơm. Rừng sáng như có lửa hắt lên từ dưới đáy rừng. Rừng say ngây và ấm   nóng. Thảo quả như những đốm lửa hồng thắp lên nhiều ngọn mới, nhấp nháy.</a:t>
            </a:r>
          </a:p>
        </p:txBody>
      </p:sp>
      <p:sp>
        <p:nvSpPr>
          <p:cNvPr id="9" name="Text Box 16"/>
          <p:cNvSpPr txBox="1">
            <a:spLocks noChangeArrowheads="1"/>
          </p:cNvSpPr>
          <p:nvPr/>
        </p:nvSpPr>
        <p:spPr bwMode="auto">
          <a:xfrm>
            <a:off x="151602" y="2105606"/>
            <a:ext cx="8704480" cy="5613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sz="3048">
                <a:latin typeface="Times New Roman" pitchFamily="18" charset="0"/>
                <a:cs typeface="Times New Roman" pitchFamily="18" charset="0"/>
              </a:rPr>
              <a:t>Đọc đoạn 3 và cho biết:</a:t>
            </a:r>
          </a:p>
        </p:txBody>
      </p:sp>
    </p:spTree>
    <p:extLst>
      <p:ext uri="{BB962C8B-B14F-4D97-AF65-F5344CB8AC3E}">
        <p14:creationId xmlns:p14="http://schemas.microsoft.com/office/powerpoint/2010/main" val="17613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0" y="41290"/>
            <a:ext cx="5982607" cy="6233589"/>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6" name="Rectangle 14"/>
          <p:cNvSpPr>
            <a:spLocks noChangeArrowheads="1"/>
          </p:cNvSpPr>
          <p:nvPr/>
        </p:nvSpPr>
        <p:spPr bwMode="auto">
          <a:xfrm>
            <a:off x="95251" y="6274879"/>
            <a:ext cx="12001499" cy="56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048">
                <a:latin typeface="Times New Roman" pitchFamily="18" charset="0"/>
                <a:cs typeface="Times New Roman" pitchFamily="18" charset="0"/>
              </a:rPr>
              <a:t>Hoa thảo quả</a:t>
            </a:r>
          </a:p>
        </p:txBody>
      </p:sp>
      <p:pic>
        <p:nvPicPr>
          <p:cNvPr id="8" name="Picture 2" descr="D:\giao an TV\mua thao qua lop 5\hinh anh\tải xuống.jpg"/>
          <p:cNvPicPr>
            <a:picLocks noChangeAspect="1" noChangeArrowheads="1"/>
          </p:cNvPicPr>
          <p:nvPr/>
        </p:nvPicPr>
        <p:blipFill>
          <a:blip r:embed="rId3"/>
          <a:srcRect/>
          <a:stretch>
            <a:fillRect/>
          </a:stretch>
        </p:blipFill>
        <p:spPr bwMode="auto">
          <a:xfrm>
            <a:off x="6114141" y="41290"/>
            <a:ext cx="5982609" cy="6233589"/>
          </a:xfrm>
          <a:prstGeom prst="rect">
            <a:avLst/>
          </a:prstGeom>
          <a:noFill/>
        </p:spPr>
      </p:pic>
    </p:spTree>
    <p:extLst>
      <p:ext uri="{BB962C8B-B14F-4D97-AF65-F5344CB8AC3E}">
        <p14:creationId xmlns:p14="http://schemas.microsoft.com/office/powerpoint/2010/main" val="250258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1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ChangeArrowheads="1"/>
          </p:cNvSpPr>
          <p:nvPr/>
        </p:nvSpPr>
        <p:spPr bwMode="auto">
          <a:xfrm>
            <a:off x="95251" y="6274879"/>
            <a:ext cx="12001499" cy="56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048">
                <a:latin typeface="Times New Roman" pitchFamily="18" charset="0"/>
                <a:cs typeface="Times New Roman" pitchFamily="18" charset="0"/>
              </a:rPr>
              <a:t>Quả thảo quả chín đỏ</a:t>
            </a:r>
          </a:p>
        </p:txBody>
      </p:sp>
      <p:pic>
        <p:nvPicPr>
          <p:cNvPr id="7" name="Picture 6" descr="qua%20thao490"/>
          <p:cNvPicPr>
            <a:picLocks noChangeAspect="1" noChangeArrowheads="1"/>
          </p:cNvPicPr>
          <p:nvPr/>
        </p:nvPicPr>
        <p:blipFill>
          <a:blip r:embed="rId2"/>
          <a:srcRect/>
          <a:stretch>
            <a:fillRect/>
          </a:stretch>
        </p:blipFill>
        <p:spPr bwMode="auto">
          <a:xfrm>
            <a:off x="6126483" y="23525"/>
            <a:ext cx="5955251" cy="6251354"/>
          </a:xfrm>
          <a:prstGeom prst="rect">
            <a:avLst/>
          </a:prstGeom>
          <a:noFill/>
        </p:spPr>
      </p:pic>
      <p:pic>
        <p:nvPicPr>
          <p:cNvPr id="9" name="Picture 8" descr="2009_08_24_113003_Thao%20qua%202[1]"/>
          <p:cNvPicPr>
            <a:picLocks noChangeAspect="1" noChangeArrowheads="1"/>
          </p:cNvPicPr>
          <p:nvPr/>
        </p:nvPicPr>
        <p:blipFill>
          <a:blip r:embed="rId3">
            <a:lum bright="10000" contrast="38000"/>
          </a:blip>
          <a:srcRect/>
          <a:stretch>
            <a:fillRect/>
          </a:stretch>
        </p:blipFill>
        <p:spPr bwMode="auto">
          <a:xfrm>
            <a:off x="111170" y="35561"/>
            <a:ext cx="5985282" cy="6239319"/>
          </a:xfrm>
          <a:prstGeom prst="rect">
            <a:avLst/>
          </a:prstGeom>
          <a:noFill/>
          <a:ln w="53975">
            <a:noFill/>
            <a:miter lim="800000"/>
            <a:headEnd/>
            <a:tailEnd/>
          </a:ln>
        </p:spPr>
      </p:pic>
    </p:spTree>
    <p:extLst>
      <p:ext uri="{BB962C8B-B14F-4D97-AF65-F5344CB8AC3E}">
        <p14:creationId xmlns:p14="http://schemas.microsoft.com/office/powerpoint/2010/main" val="11230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1000"/>
                                        <p:tgtEl>
                                          <p:spTgt spid="9"/>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120525" y="1524000"/>
            <a:ext cx="11986917" cy="5686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7769" tIns="53885" rIns="107769" bIns="53885"/>
          <a:lstStyle/>
          <a:p>
            <a:pPr algn="just"/>
            <a:r>
              <a:rPr lang="en-US" sz="3048" b="1">
                <a:solidFill>
                  <a:srgbClr val="FF0000"/>
                </a:solidFill>
                <a:latin typeface="Times New Roman" pitchFamily="18" charset="0"/>
                <a:cs typeface="Times New Roman" pitchFamily="18" charset="0"/>
              </a:rPr>
              <a:t>Tìm hiểu bài</a:t>
            </a:r>
          </a:p>
        </p:txBody>
      </p:sp>
      <p:sp>
        <p:nvSpPr>
          <p:cNvPr id="8" name="Text Box 32"/>
          <p:cNvSpPr txBox="1">
            <a:spLocks noChangeArrowheads="1"/>
          </p:cNvSpPr>
          <p:nvPr/>
        </p:nvSpPr>
        <p:spPr bwMode="auto">
          <a:xfrm>
            <a:off x="118174" y="762004"/>
            <a:ext cx="12001500" cy="92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en-US" sz="3048" b="1">
                <a:solidFill>
                  <a:srgbClr val="FF0000"/>
                </a:solidFill>
              </a:rPr>
              <a:t>Mùa thảo quả</a:t>
            </a:r>
          </a:p>
          <a:p>
            <a:pPr indent="4189572" algn="ctr"/>
            <a:r>
              <a:rPr lang="en-US" sz="2286"/>
              <a:t>(</a:t>
            </a:r>
            <a:r>
              <a:rPr lang="en-US" sz="2286" i="1"/>
              <a:t>Theo</a:t>
            </a:r>
            <a:r>
              <a:rPr lang="en-US" sz="2286"/>
              <a:t> MA VĂN KHÁNG)</a:t>
            </a:r>
            <a:endParaRPr lang="en-US" sz="2286" i="1">
              <a:cs typeface="Times New Roman" pitchFamily="18" charset="0"/>
            </a:endParaRPr>
          </a:p>
        </p:txBody>
      </p:sp>
      <p:sp>
        <p:nvSpPr>
          <p:cNvPr id="11"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r>
              <a:rPr lang="vi-VN" altLang="en-US" sz="2667" i="1">
                <a:latin typeface="Times New Roman" pitchFamily="18" charset="0"/>
                <a:cs typeface="Times New Roman" pitchFamily="18" charset="0"/>
              </a:rPr>
              <a:t>Thứ </a:t>
            </a:r>
            <a:r>
              <a:rPr lang="en-US" altLang="en-US" sz="2667" i="1">
                <a:latin typeface="Times New Roman" pitchFamily="18" charset="0"/>
                <a:cs typeface="Times New Roman" pitchFamily="18" charset="0"/>
              </a:rPr>
              <a:t>hai</a:t>
            </a:r>
            <a:r>
              <a:rPr lang="vi-VN" altLang="en-US" sz="2667" i="1">
                <a:latin typeface="Times New Roman" pitchFamily="18" charset="0"/>
                <a:cs typeface="Times New Roman" pitchFamily="18" charset="0"/>
              </a:rPr>
              <a:t>, ngày </a:t>
            </a:r>
            <a:r>
              <a:rPr lang="en-US" altLang="en-US" sz="2667" i="1">
                <a:latin typeface="Times New Roman" pitchFamily="18" charset="0"/>
                <a:cs typeface="Times New Roman" pitchFamily="18" charset="0"/>
              </a:rPr>
              <a:t>23</a:t>
            </a:r>
            <a:r>
              <a:rPr lang="vi-VN" altLang="en-US" sz="2667" i="1">
                <a:latin typeface="Times New Roman" pitchFamily="18" charset="0"/>
                <a:cs typeface="Times New Roman" pitchFamily="18" charset="0"/>
              </a:rPr>
              <a:t> tháng </a:t>
            </a:r>
            <a:r>
              <a:rPr lang="en-US" altLang="en-US" sz="2667" i="1">
                <a:latin typeface="Times New Roman" pitchFamily="18" charset="0"/>
                <a:cs typeface="Times New Roman" pitchFamily="18" charset="0"/>
              </a:rPr>
              <a:t>11</a:t>
            </a:r>
            <a:r>
              <a:rPr lang="vi-VN" altLang="en-US" sz="2667" i="1">
                <a:latin typeface="Times New Roman" pitchFamily="18" charset="0"/>
                <a:cs typeface="Times New Roman" pitchFamily="18" charset="0"/>
              </a:rPr>
              <a:t> năm 20</a:t>
            </a:r>
            <a:r>
              <a:rPr lang="en-US" altLang="en-US" sz="2667" i="1">
                <a:latin typeface="Times New Roman" pitchFamily="18" charset="0"/>
                <a:cs typeface="Times New Roman" pitchFamily="18" charset="0"/>
              </a:rPr>
              <a:t>20</a:t>
            </a:r>
            <a:br>
              <a:rPr lang="en-US" altLang="en-US" sz="2667" i="1">
                <a:latin typeface="Times New Roman" pitchFamily="18" charset="0"/>
                <a:cs typeface="Times New Roman" pitchFamily="18" charset="0"/>
              </a:rPr>
            </a:br>
            <a:r>
              <a:rPr lang="en-US" altLang="en-US" sz="2667" i="1">
                <a:latin typeface="Times New Roman" pitchFamily="18" charset="0"/>
                <a:cs typeface="Times New Roman" pitchFamily="18" charset="0"/>
              </a:rPr>
              <a:t>Môn: Tập đọc</a:t>
            </a:r>
          </a:p>
        </p:txBody>
      </p:sp>
      <p:sp>
        <p:nvSpPr>
          <p:cNvPr id="18" name="Text Box 16"/>
          <p:cNvSpPr txBox="1">
            <a:spLocks noChangeArrowheads="1"/>
          </p:cNvSpPr>
          <p:nvPr/>
        </p:nvSpPr>
        <p:spPr bwMode="auto">
          <a:xfrm>
            <a:off x="151602" y="2105606"/>
            <a:ext cx="8704480" cy="5613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r>
              <a:rPr lang="en-US" sz="3048">
                <a:latin typeface="Times New Roman" pitchFamily="18" charset="0"/>
                <a:cs typeface="Times New Roman" pitchFamily="18" charset="0"/>
              </a:rPr>
              <a:t>Bài văn muốn nói với chúng ta điều gì?</a:t>
            </a:r>
          </a:p>
        </p:txBody>
      </p:sp>
      <p:sp>
        <p:nvSpPr>
          <p:cNvPr id="19" name="TextBox 18"/>
          <p:cNvSpPr txBox="1">
            <a:spLocks noChangeArrowheads="1"/>
          </p:cNvSpPr>
          <p:nvPr/>
        </p:nvSpPr>
        <p:spPr bwMode="auto">
          <a:xfrm>
            <a:off x="151602" y="2662534"/>
            <a:ext cx="11897143" cy="10304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US" sz="3048">
                <a:solidFill>
                  <a:srgbClr val="FF0000"/>
                </a:solidFill>
                <a:cs typeface="Times New Roman" pitchFamily="18" charset="0"/>
              </a:rPr>
              <a:t>Bài văn cho ta thấy vẻ đẹp, hương thơm đặc biệt, sự sinh sôi phát triển nhanh đến bất ngờ của rừng thảo quả.</a:t>
            </a:r>
          </a:p>
        </p:txBody>
      </p:sp>
    </p:spTree>
    <p:extLst>
      <p:ext uri="{BB962C8B-B14F-4D97-AF65-F5344CB8AC3E}">
        <p14:creationId xmlns:p14="http://schemas.microsoft.com/office/powerpoint/2010/main" val="50235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2"/>
          <p:cNvSpPr txBox="1">
            <a:spLocks noChangeArrowheads="1"/>
          </p:cNvSpPr>
          <p:nvPr/>
        </p:nvSpPr>
        <p:spPr bwMode="auto">
          <a:xfrm>
            <a:off x="118174" y="50334"/>
            <a:ext cx="12001500" cy="186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vi-VN" altLang="en-US" sz="3048" i="1" dirty="0">
                <a:cs typeface="Times New Roman" pitchFamily="18" charset="0"/>
              </a:rPr>
              <a:t>Thứ </a:t>
            </a:r>
            <a:r>
              <a:rPr lang="en-US" altLang="en-US" sz="3048" i="1" dirty="0" err="1">
                <a:cs typeface="Times New Roman" pitchFamily="18" charset="0"/>
              </a:rPr>
              <a:t>hai</a:t>
            </a:r>
            <a:r>
              <a:rPr lang="vi-VN" altLang="en-US" sz="3048" i="1" dirty="0">
                <a:cs typeface="Times New Roman" pitchFamily="18" charset="0"/>
              </a:rPr>
              <a:t>, ngày </a:t>
            </a:r>
            <a:r>
              <a:rPr lang="en-US" altLang="en-US" sz="3048" i="1" dirty="0">
                <a:cs typeface="Times New Roman" pitchFamily="18" charset="0"/>
              </a:rPr>
              <a:t>20</a:t>
            </a:r>
            <a:r>
              <a:rPr lang="vi-VN" altLang="en-US" sz="3048" i="1" dirty="0">
                <a:cs typeface="Times New Roman" pitchFamily="18" charset="0"/>
              </a:rPr>
              <a:t> tháng </a:t>
            </a:r>
            <a:r>
              <a:rPr lang="en-US" altLang="en-US" sz="3048" i="1" dirty="0">
                <a:cs typeface="Times New Roman" pitchFamily="18" charset="0"/>
              </a:rPr>
              <a:t>11</a:t>
            </a:r>
            <a:r>
              <a:rPr lang="vi-VN" altLang="en-US" sz="3048" i="1" dirty="0">
                <a:cs typeface="Times New Roman" pitchFamily="18" charset="0"/>
              </a:rPr>
              <a:t> năm 20</a:t>
            </a:r>
            <a:r>
              <a:rPr lang="en-US" altLang="en-US" sz="3048" i="1" dirty="0">
                <a:cs typeface="Times New Roman" pitchFamily="18" charset="0"/>
              </a:rPr>
              <a:t>23</a:t>
            </a:r>
            <a:br>
              <a:rPr lang="en-US" altLang="en-US" sz="3048" i="1" dirty="0">
                <a:cs typeface="Times New Roman" pitchFamily="18" charset="0"/>
              </a:rPr>
            </a:br>
            <a:r>
              <a:rPr lang="en-US" altLang="en-US" sz="3048" i="1" dirty="0" err="1">
                <a:cs typeface="Times New Roman" pitchFamily="18" charset="0"/>
              </a:rPr>
              <a:t>Môn</a:t>
            </a:r>
            <a:r>
              <a:rPr lang="en-US" altLang="en-US" sz="3048" i="1" dirty="0">
                <a:cs typeface="Times New Roman" pitchFamily="18" charset="0"/>
              </a:rPr>
              <a:t>: </a:t>
            </a:r>
            <a:r>
              <a:rPr lang="en-US" altLang="en-US" sz="3048" i="1" dirty="0" err="1">
                <a:cs typeface="Times New Roman" pitchFamily="18" charset="0"/>
              </a:rPr>
              <a:t>Tập</a:t>
            </a:r>
            <a:r>
              <a:rPr lang="en-US" altLang="en-US" sz="3048" i="1" dirty="0">
                <a:cs typeface="Times New Roman" pitchFamily="18" charset="0"/>
              </a:rPr>
              <a:t> </a:t>
            </a:r>
            <a:r>
              <a:rPr lang="en-US" altLang="en-US" sz="3048" i="1" dirty="0" err="1">
                <a:cs typeface="Times New Roman" pitchFamily="18" charset="0"/>
              </a:rPr>
              <a:t>đọc</a:t>
            </a:r>
            <a:endParaRPr lang="en-US" altLang="en-US" sz="3048" i="1" dirty="0">
              <a:cs typeface="Times New Roman" pitchFamily="18" charset="0"/>
            </a:endParaRPr>
          </a:p>
          <a:p>
            <a:pPr algn="ctr"/>
            <a:r>
              <a:rPr lang="en-US" sz="3048" b="1" dirty="0" err="1">
                <a:solidFill>
                  <a:srgbClr val="FF0000"/>
                </a:solidFill>
              </a:rPr>
              <a:t>Mùa</a:t>
            </a:r>
            <a:r>
              <a:rPr lang="en-US" sz="3048" b="1" dirty="0">
                <a:solidFill>
                  <a:srgbClr val="FF0000"/>
                </a:solidFill>
              </a:rPr>
              <a:t> </a:t>
            </a:r>
            <a:r>
              <a:rPr lang="en-US" sz="3048" b="1" dirty="0" err="1">
                <a:solidFill>
                  <a:srgbClr val="FF0000"/>
                </a:solidFill>
              </a:rPr>
              <a:t>thảo</a:t>
            </a:r>
            <a:r>
              <a:rPr lang="en-US" sz="3048" b="1" dirty="0">
                <a:solidFill>
                  <a:srgbClr val="FF0000"/>
                </a:solidFill>
              </a:rPr>
              <a:t> </a:t>
            </a:r>
            <a:r>
              <a:rPr lang="en-US" sz="3048" b="1" dirty="0" err="1">
                <a:solidFill>
                  <a:srgbClr val="FF0000"/>
                </a:solidFill>
              </a:rPr>
              <a:t>quả</a:t>
            </a:r>
            <a:endParaRPr lang="en-US" sz="3048" b="1" dirty="0">
              <a:solidFill>
                <a:srgbClr val="FF0000"/>
              </a:solidFill>
            </a:endParaRPr>
          </a:p>
          <a:p>
            <a:pPr indent="4189572" algn="ctr"/>
            <a:r>
              <a:rPr lang="en-US" sz="2286" dirty="0"/>
              <a:t>(</a:t>
            </a:r>
            <a:r>
              <a:rPr lang="en-US" sz="2286" i="1" dirty="0"/>
              <a:t>Theo</a:t>
            </a:r>
            <a:r>
              <a:rPr lang="en-US" sz="2286" dirty="0"/>
              <a:t> MA VĂN KHÁNG)</a:t>
            </a:r>
            <a:endParaRPr lang="en-US" sz="2286" i="1" dirty="0">
              <a:cs typeface="Times New Roman" pitchFamily="18" charset="0"/>
            </a:endParaRPr>
          </a:p>
        </p:txBody>
      </p:sp>
      <p:sp>
        <p:nvSpPr>
          <p:cNvPr id="7" name="Rectangle 6"/>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
        <p:nvSpPr>
          <p:cNvPr id="9" name="Rectangle 3"/>
          <p:cNvSpPr>
            <a:spLocks noChangeArrowheads="1"/>
          </p:cNvSpPr>
          <p:nvPr/>
        </p:nvSpPr>
        <p:spPr bwMode="auto">
          <a:xfrm>
            <a:off x="120525" y="1524000"/>
            <a:ext cx="11986917" cy="5686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7769" tIns="53885" rIns="107769" bIns="53885"/>
          <a:lstStyle/>
          <a:p>
            <a:pPr>
              <a:spcBef>
                <a:spcPct val="50000"/>
              </a:spcBef>
            </a:pPr>
            <a:r>
              <a:rPr lang="en-US" sz="3048" b="1">
                <a:solidFill>
                  <a:srgbClr val="FF0000"/>
                </a:solidFill>
                <a:latin typeface="Times New Roman" pitchFamily="18" charset="0"/>
                <a:cs typeface="Times New Roman" pitchFamily="18" charset="0"/>
              </a:rPr>
              <a:t>Luyện đọc diễn cảm</a:t>
            </a:r>
          </a:p>
        </p:txBody>
      </p:sp>
      <p:sp>
        <p:nvSpPr>
          <p:cNvPr id="22" name="Rectangle 12"/>
          <p:cNvSpPr>
            <a:spLocks noChangeArrowheads="1"/>
          </p:cNvSpPr>
          <p:nvPr/>
        </p:nvSpPr>
        <p:spPr bwMode="auto">
          <a:xfrm>
            <a:off x="140298" y="2092658"/>
            <a:ext cx="11897143" cy="243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3048">
                <a:latin typeface="Times New Roman" pitchFamily="18" charset="0"/>
                <a:cs typeface="Times New Roman" pitchFamily="18" charset="0"/>
              </a:rPr>
              <a:t>Thảo quả trên rừng Đản Khao đã vào mùa. Gió tây lướt thướt bay qua rừng, quyến hương thảo quả đi, rải theo triền núi, đưa hương thảo quả ngọt lựng, thơm nồng vào những thôn xóm Chin San. Gió thơm. Cây cỏ thơm. Đất trời thơm. Người đi từ rừng thảo quả về, hương thơm đậm ủ ấp trong từng nếp áo, nếp khăn .</a:t>
            </a:r>
          </a:p>
        </p:txBody>
      </p:sp>
      <p:cxnSp>
        <p:nvCxnSpPr>
          <p:cNvPr id="4" name="Straight Connector 3"/>
          <p:cNvCxnSpPr/>
          <p:nvPr/>
        </p:nvCxnSpPr>
        <p:spPr>
          <a:xfrm>
            <a:off x="8908926" y="2537499"/>
            <a:ext cx="16114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71310" y="2997951"/>
            <a:ext cx="925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30306" y="2997951"/>
            <a:ext cx="445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311291" y="2997951"/>
            <a:ext cx="5828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5397" y="3468416"/>
            <a:ext cx="6514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56294" y="3468418"/>
            <a:ext cx="1645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809972" y="3483434"/>
            <a:ext cx="8228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88767" y="3933873"/>
            <a:ext cx="754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094938" y="3468416"/>
            <a:ext cx="754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602798" y="3933873"/>
            <a:ext cx="6514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2434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1000"/>
                                        <p:tgtEl>
                                          <p:spTgt spid="9">
                                            <p:txEl>
                                              <p:pRg st="0" end="0"/>
                                            </p:tx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1000"/>
                                        <p:tgtEl>
                                          <p:spTgt spid="2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par>
                          <p:cTn id="44" fill="hold">
                            <p:stCondLst>
                              <p:cond delay="60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120525" y="1524000"/>
            <a:ext cx="11986917" cy="5686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7769" tIns="53885" rIns="107769" bIns="53885"/>
          <a:lstStyle/>
          <a:p>
            <a:pPr algn="just"/>
            <a:r>
              <a:rPr lang="en-US" sz="3048" b="1">
                <a:solidFill>
                  <a:srgbClr val="FF0000"/>
                </a:solidFill>
                <a:latin typeface="Times New Roman" pitchFamily="18" charset="0"/>
                <a:cs typeface="Times New Roman" pitchFamily="18" charset="0"/>
              </a:rPr>
              <a:t>Tìm hiểu bài</a:t>
            </a:r>
          </a:p>
        </p:txBody>
      </p:sp>
      <p:sp>
        <p:nvSpPr>
          <p:cNvPr id="8" name="Text Box 32"/>
          <p:cNvSpPr txBox="1">
            <a:spLocks noChangeArrowheads="1"/>
          </p:cNvSpPr>
          <p:nvPr/>
        </p:nvSpPr>
        <p:spPr bwMode="auto">
          <a:xfrm>
            <a:off x="118174" y="59699"/>
            <a:ext cx="12001500" cy="186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vi-VN" altLang="en-US" sz="3048" i="1" dirty="0">
                <a:cs typeface="Times New Roman" pitchFamily="18" charset="0"/>
              </a:rPr>
              <a:t>Thứ </a:t>
            </a:r>
            <a:r>
              <a:rPr lang="en-US" altLang="en-US" sz="3048" i="1" dirty="0" err="1">
                <a:cs typeface="Times New Roman" pitchFamily="18" charset="0"/>
              </a:rPr>
              <a:t>hai</a:t>
            </a:r>
            <a:r>
              <a:rPr lang="vi-VN" altLang="en-US" sz="3048" i="1" dirty="0">
                <a:cs typeface="Times New Roman" pitchFamily="18" charset="0"/>
              </a:rPr>
              <a:t>, ngày </a:t>
            </a:r>
            <a:r>
              <a:rPr lang="en-US" altLang="en-US" sz="3048" i="1" dirty="0">
                <a:cs typeface="Times New Roman" pitchFamily="18" charset="0"/>
              </a:rPr>
              <a:t>20</a:t>
            </a:r>
            <a:r>
              <a:rPr lang="vi-VN" altLang="en-US" sz="3048" i="1" dirty="0">
                <a:cs typeface="Times New Roman" pitchFamily="18" charset="0"/>
              </a:rPr>
              <a:t> tháng </a:t>
            </a:r>
            <a:r>
              <a:rPr lang="en-US" altLang="en-US" sz="3048" i="1" dirty="0">
                <a:cs typeface="Times New Roman" pitchFamily="18" charset="0"/>
              </a:rPr>
              <a:t>11</a:t>
            </a:r>
            <a:r>
              <a:rPr lang="vi-VN" altLang="en-US" sz="3048" i="1" dirty="0">
                <a:cs typeface="Times New Roman" pitchFamily="18" charset="0"/>
              </a:rPr>
              <a:t> năm 20</a:t>
            </a:r>
            <a:r>
              <a:rPr lang="en-US" altLang="en-US" sz="3048" i="1" dirty="0">
                <a:cs typeface="Times New Roman" pitchFamily="18" charset="0"/>
              </a:rPr>
              <a:t>23</a:t>
            </a:r>
            <a:br>
              <a:rPr lang="en-US" altLang="en-US" sz="3048" i="1" dirty="0">
                <a:cs typeface="Times New Roman" pitchFamily="18" charset="0"/>
              </a:rPr>
            </a:br>
            <a:r>
              <a:rPr lang="en-US" altLang="en-US" sz="3048" i="1" dirty="0" err="1">
                <a:cs typeface="Times New Roman" pitchFamily="18" charset="0"/>
              </a:rPr>
              <a:t>Môn</a:t>
            </a:r>
            <a:r>
              <a:rPr lang="en-US" altLang="en-US" sz="3048" i="1" dirty="0">
                <a:cs typeface="Times New Roman" pitchFamily="18" charset="0"/>
              </a:rPr>
              <a:t>: </a:t>
            </a:r>
            <a:r>
              <a:rPr lang="en-US" altLang="en-US" sz="3048" i="1" dirty="0" err="1">
                <a:cs typeface="Times New Roman" pitchFamily="18" charset="0"/>
              </a:rPr>
              <a:t>Tập</a:t>
            </a:r>
            <a:r>
              <a:rPr lang="en-US" altLang="en-US" sz="3048" i="1" dirty="0">
                <a:cs typeface="Times New Roman" pitchFamily="18" charset="0"/>
              </a:rPr>
              <a:t> </a:t>
            </a:r>
            <a:r>
              <a:rPr lang="en-US" altLang="en-US" sz="3048" i="1" dirty="0" err="1">
                <a:cs typeface="Times New Roman" pitchFamily="18" charset="0"/>
              </a:rPr>
              <a:t>đọc</a:t>
            </a:r>
            <a:endParaRPr lang="en-US" altLang="en-US" sz="3048" i="1" dirty="0">
              <a:cs typeface="Times New Roman" pitchFamily="18" charset="0"/>
            </a:endParaRPr>
          </a:p>
          <a:p>
            <a:pPr algn="ctr"/>
            <a:r>
              <a:rPr lang="en-US" sz="3048" b="1" dirty="0" err="1">
                <a:solidFill>
                  <a:srgbClr val="FF0000"/>
                </a:solidFill>
              </a:rPr>
              <a:t>Mùa</a:t>
            </a:r>
            <a:r>
              <a:rPr lang="en-US" sz="3048" b="1" dirty="0">
                <a:solidFill>
                  <a:srgbClr val="FF0000"/>
                </a:solidFill>
              </a:rPr>
              <a:t> </a:t>
            </a:r>
            <a:r>
              <a:rPr lang="en-US" sz="3048" b="1" dirty="0" err="1">
                <a:solidFill>
                  <a:srgbClr val="FF0000"/>
                </a:solidFill>
              </a:rPr>
              <a:t>thảo</a:t>
            </a:r>
            <a:r>
              <a:rPr lang="en-US" sz="3048" b="1" dirty="0">
                <a:solidFill>
                  <a:srgbClr val="FF0000"/>
                </a:solidFill>
              </a:rPr>
              <a:t> </a:t>
            </a:r>
            <a:r>
              <a:rPr lang="en-US" sz="3048" b="1" dirty="0" err="1">
                <a:solidFill>
                  <a:srgbClr val="FF0000"/>
                </a:solidFill>
              </a:rPr>
              <a:t>quả</a:t>
            </a:r>
            <a:endParaRPr lang="en-US" sz="3048" b="1" dirty="0">
              <a:solidFill>
                <a:srgbClr val="FF0000"/>
              </a:solidFill>
            </a:endParaRPr>
          </a:p>
          <a:p>
            <a:pPr indent="4189572" algn="ctr"/>
            <a:r>
              <a:rPr lang="en-US" sz="2286" dirty="0"/>
              <a:t>(</a:t>
            </a:r>
            <a:r>
              <a:rPr lang="en-US" sz="2286" i="1" dirty="0"/>
              <a:t>Theo</a:t>
            </a:r>
            <a:r>
              <a:rPr lang="en-US" sz="2286" dirty="0"/>
              <a:t> MA VĂN KHÁNG)</a:t>
            </a:r>
            <a:endParaRPr lang="en-US" sz="2286" i="1" dirty="0">
              <a:cs typeface="Times New Roman" pitchFamily="18" charset="0"/>
            </a:endParaRPr>
          </a:p>
        </p:txBody>
      </p:sp>
      <p:sp>
        <p:nvSpPr>
          <p:cNvPr id="11"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
        <p:nvSpPr>
          <p:cNvPr id="19" name="TextBox 18"/>
          <p:cNvSpPr txBox="1">
            <a:spLocks noChangeArrowheads="1"/>
          </p:cNvSpPr>
          <p:nvPr/>
        </p:nvSpPr>
        <p:spPr bwMode="auto">
          <a:xfrm>
            <a:off x="151579" y="2092657"/>
            <a:ext cx="11897143" cy="5613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3048">
                <a:cs typeface="Times New Roman" pitchFamily="18" charset="0"/>
              </a:rPr>
              <a:t>Nội dung</a:t>
            </a:r>
          </a:p>
        </p:txBody>
      </p:sp>
      <p:sp>
        <p:nvSpPr>
          <p:cNvPr id="7" name="TextBox 6"/>
          <p:cNvSpPr txBox="1">
            <a:spLocks noChangeArrowheads="1"/>
          </p:cNvSpPr>
          <p:nvPr/>
        </p:nvSpPr>
        <p:spPr bwMode="auto">
          <a:xfrm>
            <a:off x="140138" y="2782730"/>
            <a:ext cx="11897143" cy="22031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US" sz="4572" b="1" i="1">
                <a:solidFill>
                  <a:srgbClr val="FF0000"/>
                </a:solidFill>
                <a:latin typeface="HP001 4 hàng" pitchFamily="34" charset="0"/>
              </a:rPr>
              <a:t>Bài văn cho ta thấy vẻ đẹp, hương thơm đặc biệt, sự sinh sôi phát triển nhanh đến bất ngờ của rừng thảo .</a:t>
            </a:r>
          </a:p>
        </p:txBody>
      </p:sp>
    </p:spTree>
    <p:extLst>
      <p:ext uri="{BB962C8B-B14F-4D97-AF65-F5344CB8AC3E}">
        <p14:creationId xmlns:p14="http://schemas.microsoft.com/office/powerpoint/2010/main" val="242832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 Box 6"/>
          <p:cNvSpPr txBox="1">
            <a:spLocks noChangeArrowheads="1"/>
          </p:cNvSpPr>
          <p:nvPr/>
        </p:nvSpPr>
        <p:spPr bwMode="auto">
          <a:xfrm>
            <a:off x="195265" y="1447802"/>
            <a:ext cx="11701463" cy="387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r>
              <a:rPr lang="en-US" sz="4857" b="1">
                <a:solidFill>
                  <a:srgbClr val="0000FF"/>
                </a:solidFill>
                <a:latin typeface="VNI-Commerce" pitchFamily="2" charset="0"/>
                <a:cs typeface="Times New Roman" pitchFamily="18" charset="0"/>
              </a:rPr>
              <a:t>Daën doø:</a:t>
            </a:r>
          </a:p>
          <a:p>
            <a:pPr algn="ctr" eaLnBrk="1" hangingPunct="1"/>
            <a:r>
              <a:rPr lang="en-US" sz="4857" b="1">
                <a:solidFill>
                  <a:srgbClr val="0000FF"/>
                </a:solidFill>
                <a:latin typeface="VNI-Commerce" pitchFamily="2" charset="0"/>
                <a:cs typeface="Times New Roman" pitchFamily="18" charset="0"/>
              </a:rPr>
              <a:t>Veà nhaø xem laïi baøi </a:t>
            </a:r>
          </a:p>
          <a:p>
            <a:pPr eaLnBrk="1" hangingPunct="1"/>
            <a:r>
              <a:rPr lang="en-US" sz="4857" b="1" u="sng">
                <a:solidFill>
                  <a:srgbClr val="0000FF"/>
                </a:solidFill>
                <a:latin typeface="VNI-Commerce" pitchFamily="2" charset="0"/>
                <a:cs typeface="Times New Roman" pitchFamily="18" charset="0"/>
              </a:rPr>
              <a:t>Chuaån bò</a:t>
            </a:r>
            <a:r>
              <a:rPr lang="en-US" sz="4857" b="1">
                <a:solidFill>
                  <a:srgbClr val="0000FF"/>
                </a:solidFill>
                <a:latin typeface="VNI-Commerce" pitchFamily="2" charset="0"/>
                <a:cs typeface="Times New Roman" pitchFamily="18" charset="0"/>
              </a:rPr>
              <a:t>: </a:t>
            </a:r>
          </a:p>
          <a:p>
            <a:pPr algn="ctr"/>
            <a:r>
              <a:rPr lang="en-US" sz="5143" b="1">
                <a:solidFill>
                  <a:srgbClr val="0000FF"/>
                </a:solidFill>
                <a:latin typeface="VNI-Commerce" pitchFamily="2" charset="0"/>
              </a:rPr>
              <a:t>Haønh trình cuûa baày ong</a:t>
            </a:r>
          </a:p>
          <a:p>
            <a:pPr indent="511034" algn="ctr" eaLnBrk="1" hangingPunct="1"/>
            <a:r>
              <a:rPr lang="en-US" sz="4857" b="1">
                <a:solidFill>
                  <a:srgbClr val="0000FF"/>
                </a:solidFill>
                <a:latin typeface="VNI-Commerce" pitchFamily="2" charset="0"/>
                <a:cs typeface="Times New Roman" pitchFamily="18" charset="0"/>
              </a:rPr>
              <a:t>(trang 117)</a:t>
            </a:r>
          </a:p>
        </p:txBody>
      </p:sp>
      <p:sp>
        <p:nvSpPr>
          <p:cNvPr id="11" name="Text Box 6"/>
          <p:cNvSpPr txBox="1">
            <a:spLocks noChangeArrowheads="1"/>
          </p:cNvSpPr>
          <p:nvPr/>
        </p:nvSpPr>
        <p:spPr bwMode="auto">
          <a:xfrm>
            <a:off x="349450" y="5377248"/>
            <a:ext cx="117014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r>
              <a:rPr lang="en-US" sz="5429" b="1">
                <a:solidFill>
                  <a:srgbClr val="A50021"/>
                </a:solidFill>
                <a:latin typeface="VNI-Commerce" pitchFamily="2" charset="0"/>
                <a:cs typeface="Times New Roman" pitchFamily="18" charset="0"/>
              </a:rPr>
              <a:t>Nhaän xeùt tieát hoïc</a:t>
            </a:r>
          </a:p>
        </p:txBody>
      </p:sp>
      <p:sp>
        <p:nvSpPr>
          <p:cNvPr id="8" name="Text Box 32"/>
          <p:cNvSpPr txBox="1">
            <a:spLocks noChangeArrowheads="1"/>
          </p:cNvSpPr>
          <p:nvPr/>
        </p:nvSpPr>
        <p:spPr bwMode="auto">
          <a:xfrm>
            <a:off x="118174" y="762004"/>
            <a:ext cx="12001500" cy="92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en-US" sz="3048" b="1">
                <a:solidFill>
                  <a:srgbClr val="FF0000"/>
                </a:solidFill>
              </a:rPr>
              <a:t>Mùa thảo quả</a:t>
            </a:r>
          </a:p>
          <a:p>
            <a:pPr indent="4189572" algn="ctr"/>
            <a:r>
              <a:rPr lang="en-US" sz="2286"/>
              <a:t>(</a:t>
            </a:r>
            <a:r>
              <a:rPr lang="en-US" sz="2286" i="1"/>
              <a:t>Theo</a:t>
            </a:r>
            <a:r>
              <a:rPr lang="en-US" sz="2286"/>
              <a:t> MA VĂN KHÁNG)</a:t>
            </a:r>
            <a:endParaRPr lang="en-US" sz="2286" i="1">
              <a:cs typeface="Times New Roman" pitchFamily="18" charset="0"/>
            </a:endParaRPr>
          </a:p>
        </p:txBody>
      </p:sp>
      <p:sp>
        <p:nvSpPr>
          <p:cNvPr id="6"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Tree>
    <p:extLst>
      <p:ext uri="{BB962C8B-B14F-4D97-AF65-F5344CB8AC3E}">
        <p14:creationId xmlns:p14="http://schemas.microsoft.com/office/powerpoint/2010/main" val="2886644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1000"/>
                                        <p:tgtEl>
                                          <p:spTgt spid="10">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circle(in)">
                                      <p:cBhvr>
                                        <p:cTn id="10" dur="1000"/>
                                        <p:tgtEl>
                                          <p:spTgt spid="10">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circle(in)">
                                      <p:cBhvr>
                                        <p:cTn id="13" dur="1000"/>
                                        <p:tgtEl>
                                          <p:spTgt spid="10">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circle(in)">
                                      <p:cBhvr>
                                        <p:cTn id="16" dur="1000"/>
                                        <p:tgtEl>
                                          <p:spTgt spid="10">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circle(in)">
                                      <p:cBhvr>
                                        <p:cTn id="19" dur="1000"/>
                                        <p:tgtEl>
                                          <p:spTgt spid="10">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p:cTn id="24"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ser pos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3" y="7"/>
            <a:ext cx="12001500" cy="6877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3195640" y="838208"/>
            <a:ext cx="6000750" cy="621009"/>
          </a:xfrm>
          <a:prstGeom prst="rect">
            <a:avLst/>
          </a:prstGeom>
          <a:noFill/>
          <a:ln>
            <a:noFill/>
          </a:ln>
          <a:effectLst/>
          <a:extLst>
            <a:ext uri="{909E8E84-426E-40DD-AFC4-6F175D3DCCD1}">
              <a14:hiddenFill xmlns:a14="http://schemas.microsoft.com/office/drawing/2010/main">
                <a:solidFill>
                  <a:srgbClr val="FF00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398" tIns="46199" rIns="92398" bIns="46199">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endParaRPr lang="en-US" sz="3429"/>
          </a:p>
        </p:txBody>
      </p:sp>
    </p:spTree>
    <p:extLst>
      <p:ext uri="{BB962C8B-B14F-4D97-AF65-F5344CB8AC3E}">
        <p14:creationId xmlns:p14="http://schemas.microsoft.com/office/powerpoint/2010/main" val="3558396071"/>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2295527" y="1806584"/>
            <a:ext cx="5200650" cy="6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3429" b="1" i="1" u="sng">
                <a:solidFill>
                  <a:srgbClr val="6600CC"/>
                </a:solidFill>
                <a:cs typeface="Times New Roman" pitchFamily="18" charset="0"/>
              </a:rPr>
              <a:t>Kiểm tra bài cũ</a:t>
            </a:r>
            <a:r>
              <a:rPr lang="en-US" sz="3429" b="1" i="1">
                <a:solidFill>
                  <a:srgbClr val="6600CC"/>
                </a:solidFill>
                <a:cs typeface="Times New Roman" pitchFamily="18" charset="0"/>
              </a:rPr>
              <a:t>:</a:t>
            </a:r>
          </a:p>
        </p:txBody>
      </p:sp>
      <p:pic>
        <p:nvPicPr>
          <p:cNvPr id="8" name="Picture 12"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5266" y="2819400"/>
            <a:ext cx="15001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r>
              <a:rPr lang="vi-VN" altLang="en-US" sz="2667" i="1" dirty="0">
                <a:latin typeface="Times New Roman" pitchFamily="18" charset="0"/>
                <a:cs typeface="Times New Roman" pitchFamily="18" charset="0"/>
              </a:rPr>
              <a:t>Thứ </a:t>
            </a:r>
            <a:r>
              <a:rPr lang="en-US" altLang="en-US" sz="2667" i="1" dirty="0" err="1">
                <a:latin typeface="Times New Roman" pitchFamily="18" charset="0"/>
                <a:cs typeface="Times New Roman" pitchFamily="18" charset="0"/>
              </a:rPr>
              <a:t>hai</a:t>
            </a:r>
            <a:r>
              <a:rPr lang="vi-VN" altLang="en-US" sz="2667" i="1" dirty="0">
                <a:latin typeface="Times New Roman" pitchFamily="18" charset="0"/>
                <a:cs typeface="Times New Roman" pitchFamily="18" charset="0"/>
              </a:rPr>
              <a:t>, ngày </a:t>
            </a:r>
            <a:r>
              <a:rPr lang="en-US" altLang="en-US" sz="2667" i="1" dirty="0">
                <a:latin typeface="Times New Roman" pitchFamily="18" charset="0"/>
                <a:cs typeface="Times New Roman" pitchFamily="18" charset="0"/>
              </a:rPr>
              <a:t>20</a:t>
            </a:r>
            <a:r>
              <a:rPr lang="vi-VN" altLang="en-US" sz="2667" i="1" dirty="0">
                <a:latin typeface="Times New Roman" pitchFamily="18" charset="0"/>
                <a:cs typeface="Times New Roman" pitchFamily="18" charset="0"/>
              </a:rPr>
              <a:t> tháng </a:t>
            </a:r>
            <a:r>
              <a:rPr lang="en-US" altLang="en-US" sz="2667" i="1" dirty="0">
                <a:latin typeface="Times New Roman" pitchFamily="18" charset="0"/>
                <a:cs typeface="Times New Roman" pitchFamily="18" charset="0"/>
              </a:rPr>
              <a:t>11</a:t>
            </a:r>
            <a:r>
              <a:rPr lang="vi-VN" altLang="en-US" sz="2667" i="1" dirty="0">
                <a:latin typeface="Times New Roman" pitchFamily="18" charset="0"/>
                <a:cs typeface="Times New Roman" pitchFamily="18" charset="0"/>
              </a:rPr>
              <a:t> năm 20</a:t>
            </a:r>
            <a:r>
              <a:rPr lang="en-US" altLang="en-US" sz="2667" i="1" dirty="0">
                <a:latin typeface="Times New Roman" pitchFamily="18" charset="0"/>
                <a:cs typeface="Times New Roman" pitchFamily="18" charset="0"/>
              </a:rPr>
              <a:t>23</a:t>
            </a:r>
            <a:br>
              <a:rPr lang="en-US" altLang="en-US" sz="2667" i="1" dirty="0">
                <a:latin typeface="Times New Roman" pitchFamily="18" charset="0"/>
                <a:cs typeface="Times New Roman" pitchFamily="18" charset="0"/>
              </a:rPr>
            </a:br>
            <a:r>
              <a:rPr lang="en-US" altLang="en-US" sz="2667" i="1" dirty="0" err="1">
                <a:latin typeface="Times New Roman" pitchFamily="18" charset="0"/>
                <a:cs typeface="Times New Roman" pitchFamily="18" charset="0"/>
              </a:rPr>
              <a:t>Môn</a:t>
            </a:r>
            <a:r>
              <a:rPr lang="en-US" altLang="en-US" sz="2667" i="1" dirty="0">
                <a:latin typeface="Times New Roman" pitchFamily="18" charset="0"/>
                <a:cs typeface="Times New Roman" pitchFamily="18" charset="0"/>
              </a:rPr>
              <a:t>: </a:t>
            </a:r>
            <a:r>
              <a:rPr lang="en-US" altLang="en-US" sz="2667" i="1" dirty="0" err="1">
                <a:latin typeface="Times New Roman" pitchFamily="18" charset="0"/>
                <a:cs typeface="Times New Roman" pitchFamily="18" charset="0"/>
              </a:rPr>
              <a:t>Tập</a:t>
            </a:r>
            <a:r>
              <a:rPr lang="en-US" altLang="en-US" sz="2667" i="1" dirty="0">
                <a:latin typeface="Times New Roman" pitchFamily="18" charset="0"/>
                <a:cs typeface="Times New Roman" pitchFamily="18" charset="0"/>
              </a:rPr>
              <a:t> </a:t>
            </a:r>
            <a:r>
              <a:rPr lang="en-US" altLang="en-US" sz="2667" i="1" dirty="0" err="1">
                <a:latin typeface="Times New Roman" pitchFamily="18" charset="0"/>
                <a:cs typeface="Times New Roman" pitchFamily="18" charset="0"/>
              </a:rPr>
              <a:t>đọc</a:t>
            </a:r>
            <a:endParaRPr lang="en-US" altLang="en-US" sz="2667" i="1" dirty="0">
              <a:latin typeface="Times New Roman" pitchFamily="18" charset="0"/>
              <a:cs typeface="Times New Roman" pitchFamily="18" charset="0"/>
            </a:endParaRPr>
          </a:p>
        </p:txBody>
      </p:sp>
    </p:spTree>
    <p:extLst>
      <p:ext uri="{BB962C8B-B14F-4D97-AF65-F5344CB8AC3E}">
        <p14:creationId xmlns:p14="http://schemas.microsoft.com/office/powerpoint/2010/main" val="880576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1"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tgtEl>
                                      </p:cBhvr>
                                    </p:animEffect>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xit" presetSubtype="0" fill="hold" nodeType="clickEffect">
                                  <p:stCondLst>
                                    <p:cond delay="0"/>
                                  </p:stCondLst>
                                  <p:childTnLst>
                                    <p:anim to="" calcmode="lin" valueType="num">
                                      <p:cBhvr>
                                        <p:cTn id="16" dur="1"/>
                                        <p:tgtEl>
                                          <p:spTgt spid="8"/>
                                        </p:tgtEl>
                                        <p:attrNameLst>
                                          <p:attrName/>
                                        </p:attrNameLst>
                                      </p:cBhvr>
                                    </p:anim>
                                    <p:set>
                                      <p:cBhvr>
                                        <p:cTn id="17" dur="1" fill="hold">
                                          <p:stCondLst>
                                            <p:cond delay="0"/>
                                          </p:stCondLst>
                                        </p:cTn>
                                        <p:tgtEl>
                                          <p:spTgt spid="8"/>
                                        </p:tgtEl>
                                        <p:attrNameLst>
                                          <p:attrName>style.visibility</p:attrName>
                                        </p:attrNameLst>
                                      </p:cBhvr>
                                      <p:to>
                                        <p:strVal val="hidden"/>
                                      </p:to>
                                    </p:set>
                                  </p:childTnLst>
                                </p:cTn>
                              </p:par>
                              <p:par>
                                <p:cTn id="18" presetID="41" presetClass="exit" presetSubtype="0" fill="hold" grpId="0" nodeType="withEffect">
                                  <p:stCondLst>
                                    <p:cond delay="0"/>
                                  </p:stCondLst>
                                  <p:iterate type="lt">
                                    <p:tmPct val="0"/>
                                  </p:iterate>
                                  <p:childTnLst>
                                    <p:anim calcmode="lin" valueType="num">
                                      <p:cBhvr>
                                        <p:cTn id="19" dur="500"/>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0" dur="500"/>
                                        <p:tgtEl>
                                          <p:spTgt spid="7"/>
                                        </p:tgtEl>
                                        <p:attrNameLst>
                                          <p:attrName>ppt_y</p:attrName>
                                        </p:attrNameLst>
                                      </p:cBhvr>
                                      <p:tavLst>
                                        <p:tav tm="0">
                                          <p:val>
                                            <p:strVal val="ppt_y"/>
                                          </p:val>
                                        </p:tav>
                                        <p:tav tm="100000">
                                          <p:val>
                                            <p:strVal val="ppt_y"/>
                                          </p:val>
                                        </p:tav>
                                      </p:tavLst>
                                    </p:anim>
                                    <p:anim calcmode="lin" valueType="num">
                                      <p:cBhvr>
                                        <p:cTn id="21" dur="500"/>
                                        <p:tgtEl>
                                          <p:spTgt spid="7"/>
                                        </p:tgtEl>
                                        <p:attrNameLst>
                                          <p:attrName>ppt_h</p:attrName>
                                        </p:attrNameLst>
                                      </p:cBhvr>
                                      <p:tavLst>
                                        <p:tav tm="0">
                                          <p:val>
                                            <p:strVal val="ppt_h"/>
                                          </p:val>
                                        </p:tav>
                                        <p:tav tm="50000">
                                          <p:val>
                                            <p:strVal val="ppt_h+.01"/>
                                          </p:val>
                                        </p:tav>
                                        <p:tav tm="100000">
                                          <p:val>
                                            <p:strVal val="ppt_h/10"/>
                                          </p:val>
                                        </p:tav>
                                      </p:tavLst>
                                    </p:anim>
                                    <p:anim calcmode="lin" valueType="num">
                                      <p:cBhvr>
                                        <p:cTn id="22" dur="500"/>
                                        <p:tgtEl>
                                          <p:spTgt spid="7"/>
                                        </p:tgtEl>
                                        <p:attrNameLst>
                                          <p:attrName>ppt_w</p:attrName>
                                        </p:attrNameLst>
                                      </p:cBhvr>
                                      <p:tavLst>
                                        <p:tav tm="0">
                                          <p:val>
                                            <p:strVal val="ppt_w"/>
                                          </p:val>
                                        </p:tav>
                                        <p:tav tm="50000">
                                          <p:val>
                                            <p:strVal val="ppt_w+.01"/>
                                          </p:val>
                                        </p:tav>
                                        <p:tav tm="100000">
                                          <p:val>
                                            <p:strVal val="ppt_w/10"/>
                                          </p:val>
                                        </p:tav>
                                      </p:tavLst>
                                    </p:anim>
                                    <p:animEffect transition="out" filter="fade">
                                      <p:cBhvr>
                                        <p:cTn id="23" dur="500" tmFilter="0,0; .5, 0; 1, 1"/>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AutoShape 17"/>
          <p:cNvSpPr>
            <a:spLocks noChangeArrowheads="1"/>
          </p:cNvSpPr>
          <p:nvPr/>
        </p:nvSpPr>
        <p:spPr bwMode="auto">
          <a:xfrm>
            <a:off x="1687883" y="1143000"/>
            <a:ext cx="9301163" cy="1447800"/>
          </a:xfrm>
          <a:prstGeom prst="roundRect">
            <a:avLst>
              <a:gd name="adj" fmla="val 16667"/>
            </a:avLst>
          </a:prstGeom>
          <a:solidFill>
            <a:srgbClr val="6600FF"/>
          </a:solidFill>
          <a:ln w="9525">
            <a:solidFill>
              <a:srgbClr val="FF0000"/>
            </a:solidFill>
            <a:round/>
            <a:headEnd/>
            <a:tailEnd/>
          </a:ln>
        </p:spPr>
        <p:txBody>
          <a:bodyPr wrap="none" lIns="92398" tIns="46199" rIns="92398" bIns="46199" anchor="ctr"/>
          <a:lstStyle/>
          <a:p>
            <a:pPr marL="435437" indent="-435437">
              <a:spcBef>
                <a:spcPct val="50000"/>
              </a:spcBef>
              <a:buFontTx/>
              <a:buChar char="-"/>
            </a:pPr>
            <a:r>
              <a:rPr lang="en-GB" altLang="en-US" sz="3048" b="1" i="1">
                <a:solidFill>
                  <a:schemeClr val="bg1"/>
                </a:solidFill>
                <a:latin typeface="Times New Roman" pitchFamily="18" charset="0"/>
                <a:cs typeface="Times New Roman" pitchFamily="18" charset="0"/>
              </a:rPr>
              <a:t>Đọc nối tiếp bài: Chuyện một khu vườn nhỏ.</a:t>
            </a:r>
          </a:p>
          <a:p>
            <a:pPr>
              <a:spcBef>
                <a:spcPct val="50000"/>
              </a:spcBef>
            </a:pPr>
            <a:r>
              <a:rPr lang="en-GB" altLang="en-US" sz="3048" b="1" i="1">
                <a:solidFill>
                  <a:schemeClr val="bg1"/>
                </a:solidFill>
                <a:latin typeface="Times New Roman" pitchFamily="18" charset="0"/>
                <a:cs typeface="Times New Roman" pitchFamily="18" charset="0"/>
              </a:rPr>
              <a:t>Bé Thu thích ra ban công để làm gì ?</a:t>
            </a:r>
          </a:p>
        </p:txBody>
      </p:sp>
      <p:sp>
        <p:nvSpPr>
          <p:cNvPr id="5"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Tree>
    <p:extLst>
      <p:ext uri="{BB962C8B-B14F-4D97-AF65-F5344CB8AC3E}">
        <p14:creationId xmlns:p14="http://schemas.microsoft.com/office/powerpoint/2010/main" val="29615723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Lef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1" name="Text Box 9"/>
          <p:cNvSpPr txBox="1">
            <a:spLocks noChangeArrowheads="1"/>
          </p:cNvSpPr>
          <p:nvPr/>
        </p:nvSpPr>
        <p:spPr bwMode="auto">
          <a:xfrm>
            <a:off x="376495" y="48729"/>
            <a:ext cx="11001375" cy="577862"/>
          </a:xfrm>
          <a:prstGeom prst="rect">
            <a:avLst/>
          </a:prstGeom>
          <a:noFill/>
          <a:ln w="9525">
            <a:noFill/>
            <a:miter lim="800000"/>
            <a:headEnd/>
            <a:tailEnd/>
          </a:ln>
          <a:effectLst/>
        </p:spPr>
        <p:txBody>
          <a:bodyPr lIns="107769" tIns="53885" rIns="107769" bIns="53885">
            <a:spAutoFit/>
          </a:bodyPr>
          <a:lstStyle/>
          <a:p>
            <a:pPr>
              <a:defRPr/>
            </a:pPr>
            <a:r>
              <a:rPr lang="en-US" sz="3048">
                <a:latin typeface="Times New Roman" pitchFamily="18" charset="0"/>
              </a:rPr>
              <a:t>Quan sát tranh và trả lời: Trong tranh vẽ những gì ?</a:t>
            </a:r>
          </a:p>
        </p:txBody>
      </p:sp>
      <p:pic>
        <p:nvPicPr>
          <p:cNvPr id="5" name="Picture 4" descr="Thu hoach thao qua"/>
          <p:cNvPicPr>
            <a:picLocks noChangeAspect="1" noChangeArrowheads="1"/>
          </p:cNvPicPr>
          <p:nvPr/>
        </p:nvPicPr>
        <p:blipFill>
          <a:blip r:embed="rId2"/>
          <a:srcRect/>
          <a:stretch>
            <a:fillRect/>
          </a:stretch>
        </p:blipFill>
        <p:spPr bwMode="auto">
          <a:xfrm>
            <a:off x="95251" y="642918"/>
            <a:ext cx="12001500" cy="6215082"/>
          </a:xfrm>
          <a:prstGeom prst="rect">
            <a:avLst/>
          </a:prstGeom>
          <a:noFill/>
        </p:spPr>
      </p:pic>
    </p:spTree>
    <p:extLst>
      <p:ext uri="{BB962C8B-B14F-4D97-AF65-F5344CB8AC3E}">
        <p14:creationId xmlns:p14="http://schemas.microsoft.com/office/powerpoint/2010/main" val="29519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5241"/>
                                        </p:tgtEl>
                                        <p:attrNameLst>
                                          <p:attrName>style.visibility</p:attrName>
                                        </p:attrNameLst>
                                      </p:cBhvr>
                                      <p:to>
                                        <p:strVal val="visible"/>
                                      </p:to>
                                    </p:set>
                                    <p:animEffect transition="in" filter="checkerboard(across)">
                                      <p:cBhvr>
                                        <p:cTn id="7" dur="500"/>
                                        <p:tgtEl>
                                          <p:spTgt spid="95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
        <p:nvSpPr>
          <p:cNvPr id="11" name="Text Box 32"/>
          <p:cNvSpPr txBox="1">
            <a:spLocks noChangeArrowheads="1"/>
          </p:cNvSpPr>
          <p:nvPr/>
        </p:nvSpPr>
        <p:spPr bwMode="auto">
          <a:xfrm>
            <a:off x="118174" y="762004"/>
            <a:ext cx="12001500" cy="92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en-US" sz="3048" b="1">
                <a:solidFill>
                  <a:srgbClr val="FF0000"/>
                </a:solidFill>
              </a:rPr>
              <a:t>Mùa thảo quả</a:t>
            </a:r>
          </a:p>
          <a:p>
            <a:pPr indent="4189572" algn="ctr"/>
            <a:r>
              <a:rPr lang="en-US" sz="2286"/>
              <a:t>(</a:t>
            </a:r>
            <a:r>
              <a:rPr lang="en-US" sz="2286" i="1"/>
              <a:t>Theo</a:t>
            </a:r>
            <a:r>
              <a:rPr lang="en-US" sz="2286"/>
              <a:t> MA VĂN KHÁNG)</a:t>
            </a:r>
            <a:endParaRPr lang="en-US" sz="2286" i="1">
              <a:cs typeface="Times New Roman" pitchFamily="18" charset="0"/>
            </a:endParaRPr>
          </a:p>
        </p:txBody>
      </p:sp>
      <p:sp>
        <p:nvSpPr>
          <p:cNvPr id="3" name="TextBox 2">
            <a:extLst>
              <a:ext uri="{FF2B5EF4-FFF2-40B4-BE49-F238E27FC236}">
                <a16:creationId xmlns:a16="http://schemas.microsoft.com/office/drawing/2014/main" id="{D8F3C868-B23A-0951-499B-47B0CF973405}"/>
              </a:ext>
            </a:extLst>
          </p:cNvPr>
          <p:cNvSpPr txBox="1"/>
          <p:nvPr/>
        </p:nvSpPr>
        <p:spPr>
          <a:xfrm>
            <a:off x="2726550" y="82012"/>
            <a:ext cx="6011722" cy="678647"/>
          </a:xfrm>
          <a:prstGeom prst="rect">
            <a:avLst/>
          </a:prstGeom>
          <a:noFill/>
        </p:spPr>
        <p:txBody>
          <a:bodyPr wrap="square">
            <a:spAutoFit/>
          </a:bodyPr>
          <a:lstStyle/>
          <a:p>
            <a:pPr algn="ctr"/>
            <a:r>
              <a:rPr lang="vi-VN" altLang="en-US" sz="1905" i="1" dirty="0">
                <a:latin typeface="Times New Roman" pitchFamily="18" charset="0"/>
                <a:cs typeface="Times New Roman" pitchFamily="18" charset="0"/>
              </a:rPr>
              <a:t>Thứ </a:t>
            </a:r>
            <a:r>
              <a:rPr lang="en-US" altLang="en-US" sz="1905" i="1" dirty="0" err="1">
                <a:latin typeface="Times New Roman" pitchFamily="18" charset="0"/>
                <a:cs typeface="Times New Roman" pitchFamily="18" charset="0"/>
              </a:rPr>
              <a:t>hai</a:t>
            </a:r>
            <a:r>
              <a:rPr lang="vi-VN" altLang="en-US" sz="1905" i="1" dirty="0">
                <a:latin typeface="Times New Roman" pitchFamily="18" charset="0"/>
                <a:cs typeface="Times New Roman" pitchFamily="18" charset="0"/>
              </a:rPr>
              <a:t>, ngày </a:t>
            </a:r>
            <a:r>
              <a:rPr lang="en-US" altLang="en-US" sz="1905" i="1" dirty="0">
                <a:latin typeface="Times New Roman" pitchFamily="18" charset="0"/>
                <a:cs typeface="Times New Roman" pitchFamily="18" charset="0"/>
              </a:rPr>
              <a:t>20</a:t>
            </a:r>
            <a:r>
              <a:rPr lang="vi-VN" altLang="en-US" sz="1905" i="1" dirty="0">
                <a:latin typeface="Times New Roman" pitchFamily="18" charset="0"/>
                <a:cs typeface="Times New Roman" pitchFamily="18" charset="0"/>
              </a:rPr>
              <a:t> tháng </a:t>
            </a:r>
            <a:r>
              <a:rPr lang="en-US" altLang="en-US" sz="1905" i="1" dirty="0">
                <a:latin typeface="Times New Roman" pitchFamily="18" charset="0"/>
                <a:cs typeface="Times New Roman" pitchFamily="18" charset="0"/>
              </a:rPr>
              <a:t>11</a:t>
            </a:r>
            <a:r>
              <a:rPr lang="vi-VN" altLang="en-US" sz="1905" i="1" dirty="0">
                <a:latin typeface="Times New Roman" pitchFamily="18" charset="0"/>
                <a:cs typeface="Times New Roman" pitchFamily="18" charset="0"/>
              </a:rPr>
              <a:t> năm 20</a:t>
            </a:r>
            <a:r>
              <a:rPr lang="en-US" altLang="en-US" sz="1905" i="1" dirty="0">
                <a:latin typeface="Times New Roman" pitchFamily="18" charset="0"/>
                <a:cs typeface="Times New Roman" pitchFamily="18" charset="0"/>
              </a:rPr>
              <a:t>23</a:t>
            </a:r>
            <a:br>
              <a:rPr lang="en-US" altLang="en-US" sz="1905" i="1" dirty="0">
                <a:latin typeface="Times New Roman" pitchFamily="18" charset="0"/>
                <a:cs typeface="Times New Roman" pitchFamily="18" charset="0"/>
              </a:rPr>
            </a:br>
            <a:r>
              <a:rPr lang="en-US" altLang="en-US" sz="1905" i="1" dirty="0" err="1">
                <a:latin typeface="Times New Roman" pitchFamily="18" charset="0"/>
                <a:cs typeface="Times New Roman" pitchFamily="18" charset="0"/>
              </a:rPr>
              <a:t>Môn</a:t>
            </a:r>
            <a:r>
              <a:rPr lang="en-US" altLang="en-US" sz="1905" i="1" dirty="0">
                <a:latin typeface="Times New Roman" pitchFamily="18" charset="0"/>
                <a:cs typeface="Times New Roman" pitchFamily="18" charset="0"/>
              </a:rPr>
              <a:t>: </a:t>
            </a:r>
            <a:r>
              <a:rPr lang="en-US" altLang="en-US" sz="1905" i="1" dirty="0" err="1">
                <a:latin typeface="Times New Roman" pitchFamily="18" charset="0"/>
                <a:cs typeface="Times New Roman" pitchFamily="18" charset="0"/>
              </a:rPr>
              <a:t>Tập</a:t>
            </a:r>
            <a:r>
              <a:rPr lang="en-US" altLang="en-US" sz="1905" i="1" dirty="0">
                <a:latin typeface="Times New Roman" pitchFamily="18" charset="0"/>
                <a:cs typeface="Times New Roman" pitchFamily="18" charset="0"/>
              </a:rPr>
              <a:t> </a:t>
            </a:r>
            <a:r>
              <a:rPr lang="en-US" altLang="en-US" sz="1905" i="1" dirty="0" err="1">
                <a:latin typeface="Times New Roman" pitchFamily="18" charset="0"/>
                <a:cs typeface="Times New Roman" pitchFamily="18" charset="0"/>
              </a:rPr>
              <a:t>đọc</a:t>
            </a:r>
            <a:endParaRPr lang="en-US" altLang="en-US" sz="1905" i="1" dirty="0">
              <a:latin typeface="Times New Roman" pitchFamily="18" charset="0"/>
              <a:cs typeface="Times New Roman" pitchFamily="18" charset="0"/>
            </a:endParaRPr>
          </a:p>
        </p:txBody>
      </p:sp>
    </p:spTree>
    <p:extLst>
      <p:ext uri="{BB962C8B-B14F-4D97-AF65-F5344CB8AC3E}">
        <p14:creationId xmlns:p14="http://schemas.microsoft.com/office/powerpoint/2010/main" val="3656687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hà v&amp;abreve;n Ma V&amp;abreve;n Kháng"/>
          <p:cNvPicPr>
            <a:picLocks noChangeAspect="1" noChangeArrowheads="1"/>
          </p:cNvPicPr>
          <p:nvPr/>
        </p:nvPicPr>
        <p:blipFill>
          <a:blip r:embed="rId2"/>
          <a:srcRect/>
          <a:stretch>
            <a:fillRect/>
          </a:stretch>
        </p:blipFill>
        <p:spPr bwMode="auto">
          <a:xfrm>
            <a:off x="299444" y="46038"/>
            <a:ext cx="6096595" cy="6202362"/>
          </a:xfrm>
          <a:prstGeom prst="rect">
            <a:avLst/>
          </a:prstGeom>
          <a:noFill/>
          <a:ln w="9525">
            <a:noFill/>
            <a:miter lim="800000"/>
            <a:headEnd/>
            <a:tailEnd/>
          </a:ln>
        </p:spPr>
      </p:pic>
      <p:sp>
        <p:nvSpPr>
          <p:cNvPr id="8195" name="Rectangle 3"/>
          <p:cNvSpPr>
            <a:spLocks noChangeArrowheads="1"/>
          </p:cNvSpPr>
          <p:nvPr/>
        </p:nvSpPr>
        <p:spPr bwMode="auto">
          <a:xfrm>
            <a:off x="6496052" y="99809"/>
            <a:ext cx="5415830" cy="6206325"/>
          </a:xfrm>
          <a:prstGeom prst="rect">
            <a:avLst/>
          </a:prstGeom>
          <a:noFill/>
          <a:ln w="9525">
            <a:noFill/>
            <a:miter lim="800000"/>
            <a:headEnd/>
            <a:tailEnd/>
          </a:ln>
        </p:spPr>
        <p:txBody>
          <a:bodyPr wrap="square" lIns="107769" tIns="53885" rIns="107769" bIns="53885" anchor="ctr">
            <a:spAutoFit/>
          </a:bodyPr>
          <a:lstStyle/>
          <a:p>
            <a:pPr algn="just" eaLnBrk="1" hangingPunct="1"/>
            <a:r>
              <a:rPr lang="en-US" sz="3048">
                <a:latin typeface="Times New Roman" pitchFamily="18" charset="0"/>
                <a:cs typeface="Times New Roman" pitchFamily="18" charset="0"/>
              </a:rPr>
              <a:t>Nhà văn Ma Văn Kháng tên thật là Đinh Trọng Đoàn, sinh ngày 1/12/1936 ở Hà Nội. Tuổ</a:t>
            </a:r>
            <a:r>
              <a:rPr lang="vi-VN" sz="3048">
                <a:latin typeface="Times New Roman" pitchFamily="18" charset="0"/>
                <a:cs typeface="Times New Roman" pitchFamily="18" charset="0"/>
              </a:rPr>
              <a:t>i </a:t>
            </a:r>
            <a:r>
              <a:rPr lang="en-US" sz="3048">
                <a:latin typeface="Times New Roman" pitchFamily="18" charset="0"/>
                <a:cs typeface="Times New Roman" pitchFamily="18" charset="0"/>
              </a:rPr>
              <a:t>thiếu thời </a:t>
            </a:r>
            <a:r>
              <a:rPr lang="vi-VN" sz="3048">
                <a:latin typeface="Times New Roman" pitchFamily="18" charset="0"/>
                <a:cs typeface="Times New Roman" pitchFamily="18" charset="0"/>
              </a:rPr>
              <a:t>ông </a:t>
            </a:r>
            <a:r>
              <a:rPr lang="en-US" sz="3048">
                <a:latin typeface="Times New Roman" pitchFamily="18" charset="0"/>
                <a:cs typeface="Times New Roman" pitchFamily="18" charset="0"/>
              </a:rPr>
              <a:t>có sang Trung Quốc học tập một thời gian. Mãi đến năm 27, ông mới tốt nghiệp Đại học Sư phạm Hà Nội. Sau khi ra trường, Ma Văn Kháng xin lên miền núi dạy học. Ông sống và gắn bó với đồng bào dân tộc miền núi hơn 20 năm. Mãi sau này ông mới chuyển về sống và làm việc tại Hà Nội. </a:t>
            </a:r>
          </a:p>
        </p:txBody>
      </p:sp>
      <p:sp>
        <p:nvSpPr>
          <p:cNvPr id="8196" name="Text Box 4"/>
          <p:cNvSpPr txBox="1">
            <a:spLocks noChangeArrowheads="1"/>
          </p:cNvSpPr>
          <p:nvPr/>
        </p:nvSpPr>
        <p:spPr bwMode="auto">
          <a:xfrm>
            <a:off x="299443" y="6279554"/>
            <a:ext cx="6096595" cy="577862"/>
          </a:xfrm>
          <a:prstGeom prst="rect">
            <a:avLst/>
          </a:prstGeom>
          <a:noFill/>
          <a:ln w="9525">
            <a:noFill/>
            <a:miter lim="800000"/>
            <a:headEnd/>
            <a:tailEnd/>
          </a:ln>
        </p:spPr>
        <p:txBody>
          <a:bodyPr wrap="square" lIns="107769" tIns="53885" rIns="107769" bIns="53885">
            <a:spAutoFit/>
          </a:bodyPr>
          <a:lstStyle/>
          <a:p>
            <a:pPr>
              <a:spcBef>
                <a:spcPct val="50000"/>
              </a:spcBef>
            </a:pPr>
            <a:r>
              <a:rPr lang="en-US" sz="3048">
                <a:latin typeface="Times New Roman" pitchFamily="18" charset="0"/>
              </a:rPr>
              <a:t>Nhà văn: MA VĂN KHÁNG</a:t>
            </a:r>
          </a:p>
        </p:txBody>
      </p:sp>
    </p:spTree>
    <p:extLst>
      <p:ext uri="{BB962C8B-B14F-4D97-AF65-F5344CB8AC3E}">
        <p14:creationId xmlns:p14="http://schemas.microsoft.com/office/powerpoint/2010/main" val="60586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blinds(horizontal)">
                                      <p:cBhvr>
                                        <p:cTn id="11" dur="500"/>
                                        <p:tgtEl>
                                          <p:spTgt spid="819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blinds(horizontal)">
                                      <p:cBhvr>
                                        <p:cTn id="15"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Text Box 71"/>
          <p:cNvSpPr txBox="1">
            <a:spLocks noChangeArrowheads="1"/>
          </p:cNvSpPr>
          <p:nvPr/>
        </p:nvSpPr>
        <p:spPr bwMode="auto">
          <a:xfrm>
            <a:off x="3095626" y="4129088"/>
            <a:ext cx="700088" cy="58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41" tIns="51921" rIns="103841" bIns="5192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sz="3143">
              <a:latin typeface=".VnTime" pitchFamily="34" charset="0"/>
            </a:endParaRPr>
          </a:p>
        </p:txBody>
      </p:sp>
      <p:sp>
        <p:nvSpPr>
          <p:cNvPr id="86" name="Text Box 32"/>
          <p:cNvSpPr txBox="1">
            <a:spLocks noChangeArrowheads="1"/>
          </p:cNvSpPr>
          <p:nvPr/>
        </p:nvSpPr>
        <p:spPr bwMode="auto">
          <a:xfrm>
            <a:off x="118174" y="762004"/>
            <a:ext cx="12001500" cy="92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41" tIns="51921" rIns="103841" bIns="51921">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r>
              <a:rPr lang="en-US" sz="3048" b="1">
                <a:solidFill>
                  <a:srgbClr val="FF0000"/>
                </a:solidFill>
              </a:rPr>
              <a:t>Mùa thảo quả</a:t>
            </a:r>
          </a:p>
          <a:p>
            <a:pPr indent="4189572" algn="ctr"/>
            <a:r>
              <a:rPr lang="en-US" sz="2286"/>
              <a:t>(</a:t>
            </a:r>
            <a:r>
              <a:rPr lang="en-US" sz="2286" i="1"/>
              <a:t>Theo</a:t>
            </a:r>
            <a:r>
              <a:rPr lang="en-US" sz="2286"/>
              <a:t> MA VĂN KHÁNG)</a:t>
            </a:r>
            <a:endParaRPr lang="en-US" sz="2286" i="1">
              <a:cs typeface="Times New Roman" pitchFamily="18" charset="0"/>
            </a:endParaRPr>
          </a:p>
        </p:txBody>
      </p:sp>
      <p:sp>
        <p:nvSpPr>
          <p:cNvPr id="6" name="Rectangle 3"/>
          <p:cNvSpPr>
            <a:spLocks noChangeArrowheads="1"/>
          </p:cNvSpPr>
          <p:nvPr/>
        </p:nvSpPr>
        <p:spPr bwMode="auto">
          <a:xfrm>
            <a:off x="95252" y="1523999"/>
            <a:ext cx="10801350" cy="368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769" tIns="53885" rIns="107769" bIns="53885"/>
          <a:lstStyle/>
          <a:p>
            <a:pPr>
              <a:spcBef>
                <a:spcPct val="50000"/>
              </a:spcBef>
            </a:pPr>
            <a:r>
              <a:rPr lang="en-US" altLang="en-US" sz="3048">
                <a:latin typeface="Times New Roman" pitchFamily="18" charset="0"/>
                <a:cs typeface="Times New Roman" pitchFamily="18" charset="0"/>
              </a:rPr>
              <a:t>I. Luyện đọc</a:t>
            </a:r>
            <a:endParaRPr lang="en-US" altLang="en-US" sz="3048" b="1">
              <a:latin typeface="Times New Roman" pitchFamily="18" charset="0"/>
              <a:cs typeface="Times New Roman" pitchFamily="18" charset="0"/>
            </a:endParaRPr>
          </a:p>
          <a:p>
            <a:pPr indent="689442"/>
            <a:r>
              <a:rPr lang="en-GB" sz="3048">
                <a:latin typeface="Times New Roman" pitchFamily="18" charset="0"/>
                <a:cs typeface="Times New Roman" pitchFamily="18" charset="0"/>
              </a:rPr>
              <a:t>Chia đoạn</a:t>
            </a:r>
          </a:p>
          <a:p>
            <a:pPr indent="689442"/>
            <a:r>
              <a:rPr lang="en-US" altLang="en-US" sz="3048">
                <a:latin typeface="Times New Roman" pitchFamily="18" charset="0"/>
                <a:cs typeface="Times New Roman" pitchFamily="18" charset="0"/>
              </a:rPr>
              <a:t>Chia làm </a:t>
            </a:r>
            <a:r>
              <a:rPr lang="en-US" altLang="en-US" sz="3048" b="1">
                <a:solidFill>
                  <a:srgbClr val="FF0000"/>
                </a:solidFill>
                <a:latin typeface="Times New Roman" pitchFamily="18" charset="0"/>
                <a:cs typeface="Times New Roman" pitchFamily="18" charset="0"/>
              </a:rPr>
              <a:t>3</a:t>
            </a:r>
            <a:r>
              <a:rPr lang="en-US" altLang="en-US" sz="3048">
                <a:latin typeface="Times New Roman" pitchFamily="18" charset="0"/>
                <a:cs typeface="Times New Roman" pitchFamily="18" charset="0"/>
              </a:rPr>
              <a:t> đoạn:</a:t>
            </a:r>
            <a:endParaRPr lang="en-US" sz="3048">
              <a:latin typeface="Times New Roman" panose="02020603050405020304" pitchFamily="18" charset="0"/>
              <a:cs typeface="Times New Roman" panose="02020603050405020304" pitchFamily="18" charset="0"/>
            </a:endParaRPr>
          </a:p>
          <a:p>
            <a:pPr indent="1455994">
              <a:spcBef>
                <a:spcPts val="604"/>
              </a:spcBef>
              <a:spcAft>
                <a:spcPts val="604"/>
              </a:spcAft>
              <a:defRPr/>
            </a:pPr>
            <a:r>
              <a:rPr lang="en-GB" sz="3048">
                <a:latin typeface="Times New Roman" pitchFamily="18" charset="0"/>
                <a:cs typeface="Times New Roman" pitchFamily="18" charset="0"/>
              </a:rPr>
              <a:t>+ Đoạn 1: </a:t>
            </a:r>
            <a:r>
              <a:rPr lang="en-GB" sz="3048" i="1">
                <a:solidFill>
                  <a:srgbClr val="FF0000"/>
                </a:solidFill>
                <a:latin typeface="Times New Roman" pitchFamily="18" charset="0"/>
                <a:cs typeface="Times New Roman" pitchFamily="18" charset="0"/>
              </a:rPr>
              <a:t>“</a:t>
            </a:r>
            <a:r>
              <a:rPr lang="en-US" sz="3048" i="1">
                <a:solidFill>
                  <a:srgbClr val="FF0000"/>
                </a:solidFill>
                <a:latin typeface="Times New Roman" pitchFamily="18" charset="0"/>
                <a:cs typeface="Times New Roman" pitchFamily="18" charset="0"/>
              </a:rPr>
              <a:t>Thảo quả trên rừng …..nếp khăn.”</a:t>
            </a:r>
          </a:p>
          <a:p>
            <a:pPr indent="1455994">
              <a:spcBef>
                <a:spcPts val="604"/>
              </a:spcBef>
              <a:spcAft>
                <a:spcPts val="604"/>
              </a:spcAft>
              <a:defRPr/>
            </a:pPr>
            <a:r>
              <a:rPr lang="en-GB" sz="3048">
                <a:latin typeface="Times New Roman" pitchFamily="18" charset="0"/>
                <a:cs typeface="Times New Roman" pitchFamily="18" charset="0"/>
              </a:rPr>
              <a:t>+ Đoạn 2: </a:t>
            </a:r>
            <a:r>
              <a:rPr lang="en-US" sz="3048" i="1">
                <a:solidFill>
                  <a:srgbClr val="FF0000"/>
                </a:solidFill>
                <a:latin typeface="Times New Roman" pitchFamily="18" charset="0"/>
                <a:cs typeface="Times New Roman" pitchFamily="18" charset="0"/>
              </a:rPr>
              <a:t>“Thảo quả trên rừng …..không gian.”</a:t>
            </a:r>
          </a:p>
          <a:p>
            <a:pPr indent="1455994">
              <a:spcBef>
                <a:spcPts val="604"/>
              </a:spcBef>
              <a:spcAft>
                <a:spcPts val="604"/>
              </a:spcAft>
              <a:defRPr/>
            </a:pPr>
            <a:r>
              <a:rPr lang="en-GB" sz="3048">
                <a:latin typeface="Times New Roman" pitchFamily="18" charset="0"/>
                <a:cs typeface="Times New Roman" pitchFamily="18" charset="0"/>
              </a:rPr>
              <a:t>+ Đoạn 3: </a:t>
            </a:r>
            <a:r>
              <a:rPr lang="en-US" sz="3048" i="1">
                <a:solidFill>
                  <a:srgbClr val="FF0000"/>
                </a:solidFill>
                <a:latin typeface="Times New Roman" pitchFamily="18" charset="0"/>
                <a:cs typeface="Times New Roman" pitchFamily="18" charset="0"/>
              </a:rPr>
              <a:t>“Sự sống…..nhấp nháy vui mắt.”</a:t>
            </a:r>
          </a:p>
        </p:txBody>
      </p:sp>
      <p:sp>
        <p:nvSpPr>
          <p:cNvPr id="7" name="Rectangle 5"/>
          <p:cNvSpPr>
            <a:spLocks noChangeArrowheads="1"/>
          </p:cNvSpPr>
          <p:nvPr/>
        </p:nvSpPr>
        <p:spPr bwMode="auto">
          <a:xfrm>
            <a:off x="95253" y="0"/>
            <a:ext cx="11986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199" rIns="92398" bIns="46199" anchor="ctr"/>
          <a:lstStyle/>
          <a:p>
            <a:pPr algn="ctr"/>
            <a:endParaRPr lang="en-US" altLang="en-US" sz="2667" i="1"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877957FE-CC36-4CB3-E6EC-116285EEFB13}"/>
              </a:ext>
            </a:extLst>
          </p:cNvPr>
          <p:cNvSpPr txBox="1"/>
          <p:nvPr/>
        </p:nvSpPr>
        <p:spPr>
          <a:xfrm>
            <a:off x="3002790" y="206023"/>
            <a:ext cx="6077270" cy="678647"/>
          </a:xfrm>
          <a:prstGeom prst="rect">
            <a:avLst/>
          </a:prstGeom>
          <a:noFill/>
        </p:spPr>
        <p:txBody>
          <a:bodyPr wrap="square">
            <a:spAutoFit/>
          </a:bodyPr>
          <a:lstStyle/>
          <a:p>
            <a:pPr algn="ctr"/>
            <a:r>
              <a:rPr lang="vi-VN" altLang="en-US" sz="1905" i="1" dirty="0">
                <a:latin typeface="Times New Roman" pitchFamily="18" charset="0"/>
                <a:cs typeface="Times New Roman" pitchFamily="18" charset="0"/>
              </a:rPr>
              <a:t>Thứ </a:t>
            </a:r>
            <a:r>
              <a:rPr lang="en-US" altLang="en-US" sz="1905" i="1" dirty="0" err="1">
                <a:latin typeface="Times New Roman" pitchFamily="18" charset="0"/>
                <a:cs typeface="Times New Roman" pitchFamily="18" charset="0"/>
              </a:rPr>
              <a:t>hai</a:t>
            </a:r>
            <a:r>
              <a:rPr lang="vi-VN" altLang="en-US" sz="1905" i="1" dirty="0">
                <a:latin typeface="Times New Roman" pitchFamily="18" charset="0"/>
                <a:cs typeface="Times New Roman" pitchFamily="18" charset="0"/>
              </a:rPr>
              <a:t>, ngày </a:t>
            </a:r>
            <a:r>
              <a:rPr lang="en-US" altLang="en-US" sz="1905" i="1" dirty="0">
                <a:latin typeface="Times New Roman" pitchFamily="18" charset="0"/>
                <a:cs typeface="Times New Roman" pitchFamily="18" charset="0"/>
              </a:rPr>
              <a:t>20</a:t>
            </a:r>
            <a:r>
              <a:rPr lang="vi-VN" altLang="en-US" sz="1905" i="1" dirty="0">
                <a:latin typeface="Times New Roman" pitchFamily="18" charset="0"/>
                <a:cs typeface="Times New Roman" pitchFamily="18" charset="0"/>
              </a:rPr>
              <a:t> tháng </a:t>
            </a:r>
            <a:r>
              <a:rPr lang="en-US" altLang="en-US" sz="1905" i="1" dirty="0">
                <a:latin typeface="Times New Roman" pitchFamily="18" charset="0"/>
                <a:cs typeface="Times New Roman" pitchFamily="18" charset="0"/>
              </a:rPr>
              <a:t>11</a:t>
            </a:r>
            <a:r>
              <a:rPr lang="vi-VN" altLang="en-US" sz="1905" i="1" dirty="0">
                <a:latin typeface="Times New Roman" pitchFamily="18" charset="0"/>
                <a:cs typeface="Times New Roman" pitchFamily="18" charset="0"/>
              </a:rPr>
              <a:t> năm 20</a:t>
            </a:r>
            <a:r>
              <a:rPr lang="en-US" altLang="en-US" sz="1905" i="1" dirty="0">
                <a:latin typeface="Times New Roman" pitchFamily="18" charset="0"/>
                <a:cs typeface="Times New Roman" pitchFamily="18" charset="0"/>
              </a:rPr>
              <a:t>23</a:t>
            </a:r>
            <a:br>
              <a:rPr lang="en-US" altLang="en-US" sz="1905" i="1" dirty="0">
                <a:latin typeface="Times New Roman" pitchFamily="18" charset="0"/>
                <a:cs typeface="Times New Roman" pitchFamily="18" charset="0"/>
              </a:rPr>
            </a:br>
            <a:r>
              <a:rPr lang="en-US" altLang="en-US" sz="1905" i="1" dirty="0" err="1">
                <a:latin typeface="Times New Roman" pitchFamily="18" charset="0"/>
                <a:cs typeface="Times New Roman" pitchFamily="18" charset="0"/>
              </a:rPr>
              <a:t>Môn</a:t>
            </a:r>
            <a:r>
              <a:rPr lang="en-US" altLang="en-US" sz="1905" i="1" dirty="0">
                <a:latin typeface="Times New Roman" pitchFamily="18" charset="0"/>
                <a:cs typeface="Times New Roman" pitchFamily="18" charset="0"/>
              </a:rPr>
              <a:t>: </a:t>
            </a:r>
            <a:r>
              <a:rPr lang="en-US" altLang="en-US" sz="1905" i="1" dirty="0" err="1">
                <a:latin typeface="Times New Roman" pitchFamily="18" charset="0"/>
                <a:cs typeface="Times New Roman" pitchFamily="18" charset="0"/>
              </a:rPr>
              <a:t>Tập</a:t>
            </a:r>
            <a:r>
              <a:rPr lang="en-US" altLang="en-US" sz="1905" i="1" dirty="0">
                <a:latin typeface="Times New Roman" pitchFamily="18" charset="0"/>
                <a:cs typeface="Times New Roman" pitchFamily="18" charset="0"/>
              </a:rPr>
              <a:t> </a:t>
            </a:r>
            <a:r>
              <a:rPr lang="en-US" altLang="en-US" sz="1905" i="1" dirty="0" err="1">
                <a:latin typeface="Times New Roman" pitchFamily="18" charset="0"/>
                <a:cs typeface="Times New Roman" pitchFamily="18" charset="0"/>
              </a:rPr>
              <a:t>đọc</a:t>
            </a:r>
            <a:endParaRPr lang="en-US" altLang="en-US" sz="1905" i="1" dirty="0">
              <a:latin typeface="Times New Roman" pitchFamily="18" charset="0"/>
              <a:cs typeface="Times New Roman" pitchFamily="18" charset="0"/>
            </a:endParaRPr>
          </a:p>
        </p:txBody>
      </p:sp>
    </p:spTree>
    <p:extLst>
      <p:ext uri="{BB962C8B-B14F-4D97-AF65-F5344CB8AC3E}">
        <p14:creationId xmlns:p14="http://schemas.microsoft.com/office/powerpoint/2010/main" val="2028290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heel(4)">
                                      <p:cBhvr>
                                        <p:cTn id="7" dur="10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linds(horizontal)">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1324</Words>
  <Application>Microsoft Office PowerPoint</Application>
  <PresentationFormat>Widescreen</PresentationFormat>
  <Paragraphs>123</Paragraphs>
  <Slides>28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.VnArial</vt:lpstr>
      <vt:lpstr>.VnTime</vt:lpstr>
      <vt:lpstr>Arial</vt:lpstr>
      <vt:lpstr>Calibri</vt:lpstr>
      <vt:lpstr>Calibri Light</vt:lpstr>
      <vt:lpstr>HP001 4 hàng</vt:lpstr>
      <vt:lpstr>Times New Roman</vt:lpstr>
      <vt:lpstr>VNI-Commerce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 huong</dc:creator>
  <cp:lastModifiedBy>do huong</cp:lastModifiedBy>
  <cp:revision>1</cp:revision>
  <dcterms:created xsi:type="dcterms:W3CDTF">2023-11-17T07:50:15Z</dcterms:created>
  <dcterms:modified xsi:type="dcterms:W3CDTF">2023-11-17T07:50:51Z</dcterms:modified>
</cp:coreProperties>
</file>