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57" r:id="rId4"/>
    <p:sldId id="335" r:id="rId5"/>
    <p:sldId id="337" r:id="rId6"/>
    <p:sldId id="336" r:id="rId7"/>
    <p:sldId id="264" r:id="rId8"/>
    <p:sldId id="334" r:id="rId9"/>
    <p:sldId id="323" r:id="rId10"/>
    <p:sldId id="332" r:id="rId11"/>
    <p:sldId id="325" r:id="rId12"/>
    <p:sldId id="267" r:id="rId13"/>
    <p:sldId id="328" r:id="rId14"/>
    <p:sldId id="329" r:id="rId15"/>
    <p:sldId id="330" r:id="rId16"/>
    <p:sldId id="33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E8FBB7"/>
    <a:srgbClr val="F4F8BA"/>
    <a:srgbClr val="F6EBB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36945-9BC4-4C18-A0D2-B1E3751AB73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82B70-3FE7-4E39-AC27-6517DACD5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5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F56DD6-FDDA-478D-BF8C-D9AF7CBD0200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66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FB5DB78-3DC2-4198-AF74-38FCE010AA92}" type="slidenum">
              <a:rPr lang="en-US" sz="1200">
                <a:latin typeface="Arial" charset="0"/>
              </a:rPr>
              <a:pPr eaLnBrk="1" hangingPunct="1"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5852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DDBF2F8-1EB7-4339-9F2F-CA695042D3BE}" type="slidenum">
              <a:rPr lang="en-US" sz="1200">
                <a:latin typeface="Arial" charset="0"/>
              </a:rPr>
              <a:pPr eaLnBrk="1" hangingPunct="1"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321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3BEE47-5A4D-40CB-B8D0-D1E0BA03AE87}" type="slidenum">
              <a:rPr lang="en-US" altLang="en-US">
                <a:latin typeface=".VnAvant" panose="020B7200000000000000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4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B49F16-4FED-4591-A194-9C146662457C}" type="slidenum">
              <a:rPr lang="en-US" sz="1200">
                <a:latin typeface="Arial" charset="0"/>
              </a:rPr>
              <a:pPr eaLnBrk="1" hangingPunct="1"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2949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76EC00-96FE-4D52-8F92-FACA7E42A7D7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97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0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05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D514B-7398-44E6-B0DC-09C25E016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31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72165-BC1F-4B3C-82DC-38703D7CA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5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1294D-2BC3-4B2B-A520-4E6C4C9A4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F9896-01AD-4C2E-8830-CDE8C4122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59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55C5E-02C3-49B5-BA76-FDBDB7F11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9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9F788-3729-474F-93FA-4E30710E7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71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1D0D5-2B45-4147-AE27-6D66D5E87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45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ADE33-4EEF-49CA-8CD5-CA48C68CB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9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71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64BDE-2A0E-4C0F-ABC4-1921B5EDE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24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E8A7B-F432-4A2C-9509-471B14B9B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31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EE88-3FBF-41D8-9BF8-17BF8C0B8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81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D514B-7398-44E6-B0DC-09C25E016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31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72165-BC1F-4B3C-82DC-38703D7CA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65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1294D-2BC3-4B2B-A520-4E6C4C9A4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F9896-01AD-4C2E-8830-CDE8C4122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59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55C5E-02C3-49B5-BA76-FDBDB7F11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9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9F788-3729-474F-93FA-4E30710E7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71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1D0D5-2B45-4147-AE27-6D66D5E87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4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84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ADE33-4EEF-49CA-8CD5-CA48C68CB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91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64BDE-2A0E-4C0F-ABC4-1921B5EDE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24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E8A7B-F432-4A2C-9509-471B14B9B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31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AEE88-3FBF-41D8-9BF8-17BF8C0B8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8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0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3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7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9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9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3B116-E990-4B01-B004-D8EE8D3143D5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9AC3-BEC0-4B5C-8C29-B720520CBB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bg1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C51F2-28E1-49BA-84AD-45D7DE55B4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bg1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Phòng GD &amp;ĐT Thành phố Bắc Giang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Trường TH Lê Lợi-TP Bắc Giang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1C51F2-28E1-49BA-84AD-45D7DE55B4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hyperlink" Target="../../../../luu%20huong/But%20chi%20thong%20minh.ln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hyperlink" Target="../../../../luu%20huong/But%20chi%20thong%20minh.ln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3886200" y="1135433"/>
            <a:ext cx="6934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5400" b="1" dirty="0">
                <a:solidFill>
                  <a:srgbClr val="990099"/>
                </a:solidFill>
              </a:rPr>
              <a:t> </a:t>
            </a:r>
            <a:r>
              <a:rPr lang="en-US" sz="5400" u="sng" dirty="0">
                <a:solidFill>
                  <a:srgbClr val="FF0000"/>
                </a:solidFill>
              </a:rPr>
              <a:t>Toán:</a:t>
            </a:r>
            <a:r>
              <a:rPr lang="en-US" sz="5400" dirty="0">
                <a:solidFill>
                  <a:srgbClr val="FF0000"/>
                </a:solidFill>
              </a:rPr>
              <a:t>          	 </a:t>
            </a:r>
          </a:p>
        </p:txBody>
      </p:sp>
      <p:pic>
        <p:nvPicPr>
          <p:cNvPr id="2059" name="Picture 24" descr="divider_1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780088"/>
            <a:ext cx="52578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5" descr="divider_1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42938" y="6950076"/>
            <a:ext cx="45815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90800" y="2429748"/>
            <a:ext cx="6629400" cy="11079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00FF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Luyện tập chung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600200" y="143470"/>
            <a:ext cx="10058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990099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3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3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8" grpId="0"/>
      <p:bldP spid="54288" grpId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85000">
              <a:schemeClr val="accent3">
                <a:tint val="37000"/>
                <a:satMod val="300000"/>
              </a:schemeClr>
            </a:gs>
            <a:gs pos="96250">
              <a:srgbClr val="F1FFDD"/>
            </a:gs>
            <a:gs pos="92500">
              <a:srgbClr val="EDFED4"/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90801" y="1459361"/>
            <a:ext cx="5024437" cy="960178"/>
            <a:chOff x="1066800" y="1459361"/>
            <a:chExt cx="5024437" cy="9601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6800" y="1521977"/>
              <a:ext cx="909637" cy="89756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59818" y="1483208"/>
              <a:ext cx="948927" cy="93633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92126" y="1459361"/>
              <a:ext cx="939403" cy="92693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32623" y="1459361"/>
              <a:ext cx="958614" cy="94588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432303" y="2712696"/>
            <a:ext cx="7792784" cy="1135400"/>
            <a:chOff x="908303" y="2712696"/>
            <a:chExt cx="7792784" cy="1135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8303" y="2743651"/>
              <a:ext cx="1104445" cy="110444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36460" y="2734128"/>
              <a:ext cx="1104445" cy="110444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52099" y="2712696"/>
              <a:ext cx="1104445" cy="110444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20142" y="2712697"/>
              <a:ext cx="1104445" cy="110444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63155" y="2712698"/>
              <a:ext cx="1104445" cy="110444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96642" y="2734128"/>
              <a:ext cx="1104445" cy="110444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991" y="217657"/>
            <a:ext cx="2001641" cy="9802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92874" y="4648200"/>
            <a:ext cx="5022703" cy="1020892"/>
            <a:chOff x="1968873" y="4648200"/>
            <a:chExt cx="5022703" cy="1020892"/>
          </a:xfrm>
        </p:grpSpPr>
        <p:sp>
          <p:nvSpPr>
            <p:cNvPr id="34" name="Rounded Rectangle 33"/>
            <p:cNvSpPr/>
            <p:nvPr/>
          </p:nvSpPr>
          <p:spPr>
            <a:xfrm>
              <a:off x="2969413" y="467082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99"/>
                  </a:solidFill>
                </a:rPr>
                <a:t>+</a:t>
              </a:r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984439" y="4660497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99"/>
                  </a:solidFill>
                </a:rPr>
                <a:t>=</a:t>
              </a:r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977842" y="467082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984979" y="464820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968873" y="4701775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5501176" y="4679026"/>
            <a:ext cx="1006597" cy="967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521857" y="4651103"/>
            <a:ext cx="1006597" cy="967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500438" y="4698730"/>
            <a:ext cx="1006597" cy="967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506448" y="4647997"/>
            <a:ext cx="5022703" cy="1020892"/>
            <a:chOff x="1968873" y="4648200"/>
            <a:chExt cx="5022703" cy="1020892"/>
          </a:xfrm>
        </p:grpSpPr>
        <p:sp>
          <p:nvSpPr>
            <p:cNvPr id="56" name="Rounded Rectangle 55"/>
            <p:cNvSpPr/>
            <p:nvPr/>
          </p:nvSpPr>
          <p:spPr>
            <a:xfrm>
              <a:off x="2954674" y="4686399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99"/>
                  </a:solidFill>
                </a:rPr>
                <a:t>+</a:t>
              </a:r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984439" y="4660497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99"/>
                  </a:solidFill>
                </a:rPr>
                <a:t>=</a:t>
              </a:r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3977842" y="467082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4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5984979" y="464820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10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1968873" y="4701775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6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7888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85000">
              <a:schemeClr val="accent3">
                <a:tint val="37000"/>
                <a:satMod val="300000"/>
              </a:schemeClr>
            </a:gs>
            <a:gs pos="96250">
              <a:srgbClr val="F1FFDD"/>
            </a:gs>
            <a:gs pos="92500">
              <a:srgbClr val="EDFED4"/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2654911" y="274269"/>
            <a:ext cx="949863" cy="645770"/>
            <a:chOff x="2304" y="3365"/>
            <a:chExt cx="1503" cy="352"/>
          </a:xfrm>
        </p:grpSpPr>
        <p:grpSp>
          <p:nvGrpSpPr>
            <p:cNvPr id="22" name="Group 4"/>
            <p:cNvGrpSpPr>
              <a:grpSpLocks/>
            </p:cNvGrpSpPr>
            <p:nvPr/>
          </p:nvGrpSpPr>
          <p:grpSpPr bwMode="auto">
            <a:xfrm>
              <a:off x="2318" y="3408"/>
              <a:ext cx="1388" cy="283"/>
              <a:chOff x="1248" y="992"/>
              <a:chExt cx="768" cy="288"/>
            </a:xfrm>
          </p:grpSpPr>
          <p:sp>
            <p:nvSpPr>
              <p:cNvPr id="24" name="AutoShape 5"/>
              <p:cNvSpPr>
                <a:spLocks noChangeArrowheads="1"/>
              </p:cNvSpPr>
              <p:nvPr/>
            </p:nvSpPr>
            <p:spPr bwMode="auto">
              <a:xfrm>
                <a:off x="1248" y="992"/>
                <a:ext cx="768" cy="288"/>
              </a:xfrm>
              <a:prstGeom prst="flowChartTerminator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AutoShape 6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672" cy="240"/>
              </a:xfrm>
              <a:prstGeom prst="flowChartTerminator">
                <a:avLst/>
              </a:prstGeom>
              <a:gradFill rotWithShape="1"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2304" y="3365"/>
              <a:ext cx="1503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/>
                <a:t> Số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CBD1CF"/>
              </a:clrFrom>
              <a:clrTo>
                <a:srgbClr val="CBD1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3" t="1706" r="11030" b="4176"/>
          <a:stretch/>
        </p:blipFill>
        <p:spPr>
          <a:xfrm rot="5400000">
            <a:off x="3678549" y="-957752"/>
            <a:ext cx="4705968" cy="8366157"/>
          </a:xfrm>
          <a:prstGeom prst="rect">
            <a:avLst/>
          </a:prstGeom>
        </p:spPr>
      </p:pic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1620014" y="222923"/>
            <a:ext cx="955296" cy="769137"/>
            <a:chOff x="1440" y="3450"/>
            <a:chExt cx="460" cy="257"/>
          </a:xfrm>
        </p:grpSpPr>
        <p:grpSp>
          <p:nvGrpSpPr>
            <p:cNvPr id="27" name="Group 9"/>
            <p:cNvGrpSpPr>
              <a:grpSpLocks/>
            </p:cNvGrpSpPr>
            <p:nvPr/>
          </p:nvGrpSpPr>
          <p:grpSpPr bwMode="auto">
            <a:xfrm>
              <a:off x="1440" y="3456"/>
              <a:ext cx="425" cy="243"/>
              <a:chOff x="884" y="2628"/>
              <a:chExt cx="806" cy="653"/>
            </a:xfrm>
          </p:grpSpPr>
          <p:sp>
            <p:nvSpPr>
              <p:cNvPr id="29" name="Oval 10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" name="Oval 11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Oval 12"/>
              <p:cNvSpPr>
                <a:spLocks noChangeArrowheads="1"/>
              </p:cNvSpPr>
              <p:nvPr/>
            </p:nvSpPr>
            <p:spPr bwMode="gray">
              <a:xfrm>
                <a:off x="940" y="2721"/>
                <a:ext cx="750" cy="46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" name="Oval 13"/>
              <p:cNvSpPr>
                <a:spLocks noChangeArrowheads="1"/>
              </p:cNvSpPr>
              <p:nvPr/>
            </p:nvSpPr>
            <p:spPr bwMode="gray">
              <a:xfrm>
                <a:off x="941" y="2721"/>
                <a:ext cx="749" cy="46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" name="Oval 14"/>
              <p:cNvSpPr>
                <a:spLocks noChangeArrowheads="1"/>
              </p:cNvSpPr>
              <p:nvPr/>
            </p:nvSpPr>
            <p:spPr bwMode="gray">
              <a:xfrm>
                <a:off x="981" y="2721"/>
                <a:ext cx="674" cy="46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Oval 1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35" name="Oval 1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36" name="Oval 1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37" name="Oval 1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1550" y="3450"/>
              <a:ext cx="350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86120" y="5775423"/>
            <a:ext cx="4685474" cy="836937"/>
            <a:chOff x="1968873" y="4648200"/>
            <a:chExt cx="5022703" cy="1020892"/>
          </a:xfrm>
        </p:grpSpPr>
        <p:sp>
          <p:nvSpPr>
            <p:cNvPr id="44" name="Rounded Rectangle 43"/>
            <p:cNvSpPr/>
            <p:nvPr/>
          </p:nvSpPr>
          <p:spPr>
            <a:xfrm>
              <a:off x="2969413" y="467082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99"/>
                  </a:solidFill>
                </a:rPr>
                <a:t>+</a:t>
              </a:r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984439" y="4660497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99"/>
                  </a:solidFill>
                </a:rPr>
                <a:t>=</a:t>
              </a:r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3977842" y="467082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5984979" y="464820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968873" y="4701775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0" name="Rounded Rectangle 49"/>
          <p:cNvSpPr/>
          <p:nvPr/>
        </p:nvSpPr>
        <p:spPr>
          <a:xfrm>
            <a:off x="3492133" y="5805248"/>
            <a:ext cx="937304" cy="8024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361914" y="5797219"/>
            <a:ext cx="937304" cy="8024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41649" y="5765341"/>
            <a:ext cx="937304" cy="8024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10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4935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654910" y="274269"/>
            <a:ext cx="2450490" cy="645770"/>
            <a:chOff x="2304" y="3365"/>
            <a:chExt cx="1503" cy="352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318" y="3408"/>
              <a:ext cx="1388" cy="283"/>
              <a:chOff x="1248" y="992"/>
              <a:chExt cx="768" cy="288"/>
            </a:xfrm>
          </p:grpSpPr>
          <p:sp>
            <p:nvSpPr>
              <p:cNvPr id="6" name="AutoShape 5"/>
              <p:cNvSpPr>
                <a:spLocks noChangeArrowheads="1"/>
              </p:cNvSpPr>
              <p:nvPr/>
            </p:nvSpPr>
            <p:spPr bwMode="auto">
              <a:xfrm>
                <a:off x="1248" y="992"/>
                <a:ext cx="768" cy="288"/>
              </a:xfrm>
              <a:prstGeom prst="flowChartTerminator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6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672" cy="240"/>
              </a:xfrm>
              <a:prstGeom prst="flowChartTerminator">
                <a:avLst/>
              </a:prstGeom>
              <a:gradFill rotWithShape="1"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2304" y="3365"/>
              <a:ext cx="1503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/>
                <a:t>    &gt;; &lt;; =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620014" y="160079"/>
            <a:ext cx="955296" cy="831985"/>
            <a:chOff x="1440" y="3429"/>
            <a:chExt cx="460" cy="278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3456"/>
              <a:ext cx="425" cy="243"/>
              <a:chOff x="884" y="2628"/>
              <a:chExt cx="806" cy="653"/>
            </a:xfrm>
          </p:grpSpPr>
          <p:sp>
            <p:nvSpPr>
              <p:cNvPr id="11" name="Oval 10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gray">
              <a:xfrm>
                <a:off x="940" y="2721"/>
                <a:ext cx="750" cy="46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gray">
              <a:xfrm>
                <a:off x="941" y="2721"/>
                <a:ext cx="749" cy="46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gray">
              <a:xfrm>
                <a:off x="981" y="2721"/>
                <a:ext cx="674" cy="46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Oval 1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1550" y="3429"/>
              <a:ext cx="350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</a:rPr>
                <a:t>3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00201" y="1396426"/>
            <a:ext cx="51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67786" y="1367837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31655" y="3423341"/>
            <a:ext cx="13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10 - 2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78912" y="778943"/>
            <a:ext cx="549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 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64926" y="1803852"/>
            <a:ext cx="549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 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31845" y="3423341"/>
            <a:ext cx="1420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2 + 6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31656" y="1396425"/>
            <a:ext cx="1189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3 + 4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32072" y="1367836"/>
            <a:ext cx="1189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4 + 1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64926" y="3480125"/>
            <a:ext cx="549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13644" y="3397984"/>
            <a:ext cx="549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13644" y="2388563"/>
            <a:ext cx="549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13644" y="1396425"/>
            <a:ext cx="549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02462" y="2396054"/>
            <a:ext cx="13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10 - 2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31655" y="2388563"/>
            <a:ext cx="1189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7 + 2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131301" y="1381411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164123" y="2325028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164123" y="3380654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862710" y="1328327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862711" y="2269796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862710" y="3371129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870880" y="3371128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&gt;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866595" y="2262883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&gt;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870880" y="1326176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=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165807" y="3381377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&lt;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153719" y="2321365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=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119535" y="1372656"/>
            <a:ext cx="716033" cy="7209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&gt;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85000">
              <a:schemeClr val="accent3">
                <a:tint val="37000"/>
                <a:satMod val="300000"/>
              </a:schemeClr>
            </a:gs>
            <a:gs pos="96250">
              <a:srgbClr val="F1FFDD"/>
            </a:gs>
            <a:gs pos="92500">
              <a:srgbClr val="EDFED4"/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860138" y="274269"/>
            <a:ext cx="949863" cy="645770"/>
            <a:chOff x="2304" y="3365"/>
            <a:chExt cx="1503" cy="352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2318" y="3408"/>
              <a:ext cx="1388" cy="283"/>
              <a:chOff x="1248" y="992"/>
              <a:chExt cx="768" cy="288"/>
            </a:xfrm>
          </p:grpSpPr>
          <p:sp>
            <p:nvSpPr>
              <p:cNvPr id="9" name="AutoShape 5"/>
              <p:cNvSpPr>
                <a:spLocks noChangeArrowheads="1"/>
              </p:cNvSpPr>
              <p:nvPr/>
            </p:nvSpPr>
            <p:spPr bwMode="auto">
              <a:xfrm>
                <a:off x="1248" y="992"/>
                <a:ext cx="768" cy="288"/>
              </a:xfrm>
              <a:prstGeom prst="flowChartTerminator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utoShape 6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672" cy="240"/>
              </a:xfrm>
              <a:prstGeom prst="flowChartTerminator">
                <a:avLst/>
              </a:prstGeom>
              <a:gradFill rotWithShape="1"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304" y="3365"/>
              <a:ext cx="1503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/>
                <a:t> Số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1864104" y="222908"/>
            <a:ext cx="955296" cy="745194"/>
            <a:chOff x="1440" y="3450"/>
            <a:chExt cx="460" cy="249"/>
          </a:xfrm>
        </p:grpSpPr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1440" y="3456"/>
              <a:ext cx="425" cy="243"/>
              <a:chOff x="884" y="2628"/>
              <a:chExt cx="806" cy="653"/>
            </a:xfrm>
          </p:grpSpPr>
          <p:sp>
            <p:nvSpPr>
              <p:cNvPr id="14" name="Oval 10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Oval 11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Oval 12"/>
              <p:cNvSpPr>
                <a:spLocks noChangeArrowheads="1"/>
              </p:cNvSpPr>
              <p:nvPr/>
            </p:nvSpPr>
            <p:spPr bwMode="gray">
              <a:xfrm>
                <a:off x="940" y="2721"/>
                <a:ext cx="750" cy="46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Oval 13"/>
              <p:cNvSpPr>
                <a:spLocks noChangeArrowheads="1"/>
              </p:cNvSpPr>
              <p:nvPr/>
            </p:nvSpPr>
            <p:spPr bwMode="gray">
              <a:xfrm>
                <a:off x="941" y="2721"/>
                <a:ext cx="749" cy="46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Oval 14"/>
              <p:cNvSpPr>
                <a:spLocks noChangeArrowheads="1"/>
              </p:cNvSpPr>
              <p:nvPr/>
            </p:nvSpPr>
            <p:spPr bwMode="gray">
              <a:xfrm>
                <a:off x="981" y="2721"/>
                <a:ext cx="674" cy="46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Oval 1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0" name="Oval 1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1" name="Oval 1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22" name="Oval 1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1550" y="3450"/>
              <a:ext cx="350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FF0000"/>
                  </a:solidFill>
                </a:rPr>
                <a:t>4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8E0DD"/>
              </a:clrFrom>
              <a:clrTo>
                <a:srgbClr val="E8E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112" r="5834"/>
          <a:stretch/>
        </p:blipFill>
        <p:spPr>
          <a:xfrm rot="5400000">
            <a:off x="3768268" y="-1427286"/>
            <a:ext cx="4445249" cy="891540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478762" y="5775425"/>
            <a:ext cx="4692833" cy="839319"/>
            <a:chOff x="1960984" y="4648200"/>
            <a:chExt cx="5030592" cy="1023797"/>
          </a:xfrm>
        </p:grpSpPr>
        <p:sp>
          <p:nvSpPr>
            <p:cNvPr id="25" name="Rounded Rectangle 24"/>
            <p:cNvSpPr/>
            <p:nvPr/>
          </p:nvSpPr>
          <p:spPr>
            <a:xfrm>
              <a:off x="2969413" y="467082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99"/>
                  </a:solidFill>
                </a:rPr>
                <a:t>- </a:t>
              </a:r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984439" y="4660497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0099"/>
                  </a:solidFill>
                </a:rPr>
                <a:t>=</a:t>
              </a:r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977842" y="467082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984979" y="464820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960984" y="4704680"/>
              <a:ext cx="1006597" cy="9673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8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5348512" y="5790961"/>
            <a:ext cx="937304" cy="8024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234290" y="5776143"/>
            <a:ext cx="937304" cy="8024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638800" y="2895600"/>
            <a:ext cx="647016" cy="381000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601384" y="3581400"/>
            <a:ext cx="647016" cy="381000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658784" y="4114800"/>
            <a:ext cx="512810" cy="304800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5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81" name="WordArt 9"/>
          <p:cNvSpPr>
            <a:spLocks noChangeArrowheads="1" noChangeShapeType="1" noTextEdit="1"/>
          </p:cNvSpPr>
          <p:nvPr/>
        </p:nvSpPr>
        <p:spPr bwMode="auto">
          <a:xfrm>
            <a:off x="2286000" y="609600"/>
            <a:ext cx="7848600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rial"/>
              </a:rPr>
              <a:t>Nhận xét – Dặn dò.</a:t>
            </a:r>
          </a:p>
        </p:txBody>
      </p:sp>
      <p:pic>
        <p:nvPicPr>
          <p:cNvPr id="54282" name="Picture 10" descr="but chi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25750"/>
            <a:ext cx="310515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6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2286000" y="609600"/>
            <a:ext cx="79248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24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644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5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4"/>
          <p:cNvGrpSpPr>
            <a:grpSpLocks/>
          </p:cNvGrpSpPr>
          <p:nvPr/>
        </p:nvGrpSpPr>
        <p:grpSpPr bwMode="auto">
          <a:xfrm>
            <a:off x="1918855" y="204271"/>
            <a:ext cx="841912" cy="770091"/>
            <a:chOff x="1104" y="2535"/>
            <a:chExt cx="560" cy="579"/>
          </a:xfrm>
        </p:grpSpPr>
        <p:grpSp>
          <p:nvGrpSpPr>
            <p:cNvPr id="9226" name="Group 5"/>
            <p:cNvGrpSpPr>
              <a:grpSpLocks/>
            </p:cNvGrpSpPr>
            <p:nvPr/>
          </p:nvGrpSpPr>
          <p:grpSpPr bwMode="auto">
            <a:xfrm>
              <a:off x="1104" y="2574"/>
              <a:ext cx="560" cy="474"/>
              <a:chOff x="884" y="2628"/>
              <a:chExt cx="806" cy="653"/>
            </a:xfrm>
          </p:grpSpPr>
          <p:sp>
            <p:nvSpPr>
              <p:cNvPr id="9228" name="Oval 6"/>
              <p:cNvSpPr>
                <a:spLocks noChangeArrowheads="1"/>
              </p:cNvSpPr>
              <p:nvPr/>
            </p:nvSpPr>
            <p:spPr bwMode="gray">
              <a:xfrm>
                <a:off x="884" y="2685"/>
                <a:ext cx="249" cy="5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29" name="Oval 7"/>
              <p:cNvSpPr>
                <a:spLocks noChangeArrowheads="1"/>
              </p:cNvSpPr>
              <p:nvPr/>
            </p:nvSpPr>
            <p:spPr bwMode="gray">
              <a:xfrm>
                <a:off x="884" y="2685"/>
                <a:ext cx="249" cy="539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30" name="Oval 8"/>
              <p:cNvSpPr>
                <a:spLocks noChangeArrowheads="1"/>
              </p:cNvSpPr>
              <p:nvPr/>
            </p:nvSpPr>
            <p:spPr bwMode="gray">
              <a:xfrm>
                <a:off x="940" y="2685"/>
                <a:ext cx="750" cy="53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31" name="Oval 9"/>
              <p:cNvSpPr>
                <a:spLocks noChangeArrowheads="1"/>
              </p:cNvSpPr>
              <p:nvPr/>
            </p:nvSpPr>
            <p:spPr bwMode="gray">
              <a:xfrm>
                <a:off x="941" y="2685"/>
                <a:ext cx="749" cy="53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32" name="Oval 10"/>
              <p:cNvSpPr>
                <a:spLocks noChangeArrowheads="1"/>
              </p:cNvSpPr>
              <p:nvPr/>
            </p:nvSpPr>
            <p:spPr bwMode="gray">
              <a:xfrm>
                <a:off x="981" y="2685"/>
                <a:ext cx="674" cy="53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33" name="Oval 11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234" name="Oval 12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235" name="Oval 13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236" name="Oval 14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9227" name="Text Box 15"/>
            <p:cNvSpPr txBox="1">
              <a:spLocks noChangeArrowheads="1"/>
            </p:cNvSpPr>
            <p:nvPr/>
          </p:nvSpPr>
          <p:spPr bwMode="auto">
            <a:xfrm>
              <a:off x="1178" y="2535"/>
              <a:ext cx="461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4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9221" name="Text Box 20"/>
          <p:cNvSpPr txBox="1">
            <a:spLocks noChangeArrowheads="1"/>
          </p:cNvSpPr>
          <p:nvPr/>
        </p:nvSpPr>
        <p:spPr bwMode="auto">
          <a:xfrm>
            <a:off x="3124201" y="228601"/>
            <a:ext cx="7290367" cy="461963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/>
              <a:t>Những con ong nào chứa phép tính có kết quả bằng 4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45196" y="849192"/>
            <a:ext cx="2780096" cy="1359232"/>
            <a:chOff x="559921" y="1143000"/>
            <a:chExt cx="2780096" cy="13592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21" y="1143000"/>
              <a:ext cx="2780096" cy="135923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63076" y="1208208"/>
              <a:ext cx="12142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4 - 0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 flipH="1">
            <a:off x="5943600" y="762000"/>
            <a:ext cx="2780096" cy="1359232"/>
            <a:chOff x="4724400" y="1177964"/>
            <a:chExt cx="2780096" cy="13592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1177964"/>
              <a:ext cx="2780096" cy="135923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516605" y="1177964"/>
              <a:ext cx="12142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5 + 1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 flipH="1">
            <a:off x="7596371" y="2025693"/>
            <a:ext cx="2780096" cy="1359232"/>
            <a:chOff x="5029200" y="2667000"/>
            <a:chExt cx="2780096" cy="135923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2667000"/>
              <a:ext cx="2780096" cy="13592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12123" y="2723532"/>
              <a:ext cx="12142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3 + 1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 flipH="1">
            <a:off x="5791200" y="3087699"/>
            <a:ext cx="2780096" cy="1359232"/>
            <a:chOff x="210152" y="2688647"/>
            <a:chExt cx="2780096" cy="135923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152" y="2688647"/>
              <a:ext cx="2780096" cy="1359232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93075" y="2725148"/>
              <a:ext cx="12142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4 + 0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63504" y="3087699"/>
            <a:ext cx="2780096" cy="1359232"/>
            <a:chOff x="210152" y="2688647"/>
            <a:chExt cx="2780096" cy="135923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152" y="2688647"/>
              <a:ext cx="2780096" cy="1359232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90199" y="2725148"/>
              <a:ext cx="12142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6 - 2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645678" y="1725156"/>
            <a:ext cx="2780096" cy="1466419"/>
            <a:chOff x="210152" y="2688647"/>
            <a:chExt cx="2780096" cy="1359232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152" y="2688647"/>
              <a:ext cx="2780096" cy="1359232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084025" y="2714085"/>
              <a:ext cx="1214249" cy="656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2 + 4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3946428" y="837092"/>
            <a:ext cx="1997173" cy="14489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908828" y="1981200"/>
            <a:ext cx="1997173" cy="14489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172201" y="3048000"/>
            <a:ext cx="1997173" cy="14489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657601" y="3046892"/>
            <a:ext cx="1997173" cy="14489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81615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828801" y="-4"/>
            <a:ext cx="955296" cy="924759"/>
            <a:chOff x="1440" y="3408"/>
            <a:chExt cx="460" cy="30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440" y="3456"/>
              <a:ext cx="425" cy="243"/>
              <a:chOff x="884" y="2628"/>
              <a:chExt cx="806" cy="653"/>
            </a:xfrm>
          </p:grpSpPr>
          <p:sp>
            <p:nvSpPr>
              <p:cNvPr id="5" name="Oval 10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" name="Oval 11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" name="Oval 12"/>
              <p:cNvSpPr>
                <a:spLocks noChangeArrowheads="1"/>
              </p:cNvSpPr>
              <p:nvPr/>
            </p:nvSpPr>
            <p:spPr bwMode="gray">
              <a:xfrm>
                <a:off x="940" y="2721"/>
                <a:ext cx="750" cy="46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" name="Oval 13"/>
              <p:cNvSpPr>
                <a:spLocks noChangeArrowheads="1"/>
              </p:cNvSpPr>
              <p:nvPr/>
            </p:nvSpPr>
            <p:spPr bwMode="gray">
              <a:xfrm>
                <a:off x="941" y="2721"/>
                <a:ext cx="749" cy="46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" name="Oval 14"/>
              <p:cNvSpPr>
                <a:spLocks noChangeArrowheads="1"/>
              </p:cNvSpPr>
              <p:nvPr/>
            </p:nvSpPr>
            <p:spPr bwMode="gray">
              <a:xfrm>
                <a:off x="981" y="2721"/>
                <a:ext cx="674" cy="46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" name="Oval 1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1" name="Oval 1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2" name="Oval 1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3" name="Oval 1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4" name="Text Box 19"/>
            <p:cNvSpPr txBox="1">
              <a:spLocks noChangeArrowheads="1"/>
            </p:cNvSpPr>
            <p:nvPr/>
          </p:nvSpPr>
          <p:spPr bwMode="auto">
            <a:xfrm>
              <a:off x="1550" y="3408"/>
              <a:ext cx="350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54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3012538" y="97231"/>
            <a:ext cx="949863" cy="645770"/>
            <a:chOff x="2304" y="3365"/>
            <a:chExt cx="1503" cy="352"/>
          </a:xfrm>
        </p:grpSpPr>
        <p:grpSp>
          <p:nvGrpSpPr>
            <p:cNvPr id="15" name="Group 4"/>
            <p:cNvGrpSpPr>
              <a:grpSpLocks/>
            </p:cNvGrpSpPr>
            <p:nvPr/>
          </p:nvGrpSpPr>
          <p:grpSpPr bwMode="auto">
            <a:xfrm>
              <a:off x="2318" y="3408"/>
              <a:ext cx="1388" cy="283"/>
              <a:chOff x="1248" y="992"/>
              <a:chExt cx="768" cy="288"/>
            </a:xfrm>
          </p:grpSpPr>
          <p:sp>
            <p:nvSpPr>
              <p:cNvPr id="17" name="AutoShape 5"/>
              <p:cNvSpPr>
                <a:spLocks noChangeArrowheads="1"/>
              </p:cNvSpPr>
              <p:nvPr/>
            </p:nvSpPr>
            <p:spPr bwMode="auto">
              <a:xfrm>
                <a:off x="1248" y="992"/>
                <a:ext cx="768" cy="288"/>
              </a:xfrm>
              <a:prstGeom prst="flowChartTerminator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B26B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1296" y="1008"/>
                <a:ext cx="672" cy="240"/>
              </a:xfrm>
              <a:prstGeom prst="flowChartTerminator">
                <a:avLst/>
              </a:prstGeom>
              <a:gradFill rotWithShape="1"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304" y="3365"/>
              <a:ext cx="1503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dirty="0"/>
                <a:t> </a:t>
              </a:r>
              <a:r>
                <a:rPr lang="en-US" sz="3600" b="1" dirty="0">
                  <a:solidFill>
                    <a:srgbClr val="FFFF00"/>
                  </a:solidFill>
                </a:rPr>
                <a:t>Số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2305095" y="2667000"/>
            <a:ext cx="1960655" cy="6858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10 - 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76210" y="990613"/>
            <a:ext cx="1960655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3 +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301170" y="4114800"/>
            <a:ext cx="1960655" cy="685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5 + 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010401" y="1046044"/>
            <a:ext cx="1960655" cy="685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6000" b="1" kern="0" dirty="0">
                <a:solidFill>
                  <a:srgbClr val="000000"/>
                </a:solidFill>
                <a:latin typeface="Arial"/>
              </a:rPr>
              <a:t>4 + 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153401" y="2667000"/>
            <a:ext cx="1960655" cy="685800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6000" b="1" kern="0" dirty="0">
                <a:solidFill>
                  <a:srgbClr val="000000"/>
                </a:solidFill>
                <a:latin typeface="Arial"/>
              </a:rPr>
              <a:t>8 -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81801" y="4114800"/>
            <a:ext cx="1960655" cy="6858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6000" b="1" kern="0" dirty="0">
                <a:solidFill>
                  <a:srgbClr val="000000"/>
                </a:solidFill>
                <a:latin typeface="Arial"/>
              </a:rPr>
              <a:t>2 +   </a:t>
            </a:r>
          </a:p>
        </p:txBody>
      </p:sp>
      <p:sp>
        <p:nvSpPr>
          <p:cNvPr id="25" name="16-Point Star 24"/>
          <p:cNvSpPr/>
          <p:nvPr/>
        </p:nvSpPr>
        <p:spPr>
          <a:xfrm>
            <a:off x="5486400" y="2438400"/>
            <a:ext cx="1295400" cy="10668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5</a:t>
            </a:r>
          </a:p>
        </p:txBody>
      </p:sp>
      <p:cxnSp>
        <p:nvCxnSpPr>
          <p:cNvPr id="28" name="Straight Arrow Connector 27"/>
          <p:cNvCxnSpPr>
            <a:stCxn id="20" idx="2"/>
            <a:endCxn id="25" idx="13"/>
          </p:cNvCxnSpPr>
          <p:nvPr/>
        </p:nvCxnSpPr>
        <p:spPr>
          <a:xfrm>
            <a:off x="4056538" y="1676414"/>
            <a:ext cx="1829701" cy="80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208938" y="3050989"/>
            <a:ext cx="12774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261824" y="3505201"/>
            <a:ext cx="757976" cy="1007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5" idx="15"/>
          </p:cNvCxnSpPr>
          <p:nvPr/>
        </p:nvCxnSpPr>
        <p:spPr>
          <a:xfrm flipH="1">
            <a:off x="6381962" y="1759066"/>
            <a:ext cx="1445642" cy="719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781800" y="3050989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25" idx="4"/>
          </p:cNvCxnSpPr>
          <p:nvPr/>
        </p:nvCxnSpPr>
        <p:spPr>
          <a:xfrm flipH="1" flipV="1">
            <a:off x="6592095" y="3348972"/>
            <a:ext cx="1170032" cy="7623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3581401" y="2667000"/>
            <a:ext cx="684349" cy="6819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339103" y="990613"/>
            <a:ext cx="684349" cy="6819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577476" y="4111348"/>
            <a:ext cx="684349" cy="6819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285256" y="1046044"/>
            <a:ext cx="684349" cy="6819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429707" y="2667000"/>
            <a:ext cx="684349" cy="6819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58107" y="4111348"/>
            <a:ext cx="684349" cy="6819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376476" y="1053152"/>
            <a:ext cx="609600" cy="5850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624200" y="2729539"/>
            <a:ext cx="609600" cy="5850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295157" y="1108583"/>
            <a:ext cx="609600" cy="5850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490600" y="2733367"/>
            <a:ext cx="609600" cy="5850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614849" y="4177339"/>
            <a:ext cx="609600" cy="5850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8086052" y="4188094"/>
            <a:ext cx="609600" cy="5850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-228600" y="-152400"/>
            <a:ext cx="1294034" cy="924760"/>
            <a:chOff x="1440" y="3408"/>
            <a:chExt cx="473" cy="309"/>
          </a:xfrm>
        </p:grpSpPr>
        <p:grpSp>
          <p:nvGrpSpPr>
            <p:cNvPr id="23" name="Group 9"/>
            <p:cNvGrpSpPr>
              <a:grpSpLocks/>
            </p:cNvGrpSpPr>
            <p:nvPr/>
          </p:nvGrpSpPr>
          <p:grpSpPr bwMode="auto">
            <a:xfrm>
              <a:off x="1440" y="3456"/>
              <a:ext cx="425" cy="243"/>
              <a:chOff x="884" y="2628"/>
              <a:chExt cx="806" cy="653"/>
            </a:xfrm>
          </p:grpSpPr>
          <p:sp>
            <p:nvSpPr>
              <p:cNvPr id="25" name="Oval 10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Oval 11"/>
              <p:cNvSpPr>
                <a:spLocks noChangeArrowheads="1"/>
              </p:cNvSpPr>
              <p:nvPr/>
            </p:nvSpPr>
            <p:spPr bwMode="gray">
              <a:xfrm>
                <a:off x="884" y="2721"/>
                <a:ext cx="237" cy="466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Oval 12"/>
              <p:cNvSpPr>
                <a:spLocks noChangeArrowheads="1"/>
              </p:cNvSpPr>
              <p:nvPr/>
            </p:nvSpPr>
            <p:spPr bwMode="gray">
              <a:xfrm>
                <a:off x="940" y="2721"/>
                <a:ext cx="750" cy="46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Oval 13"/>
              <p:cNvSpPr>
                <a:spLocks noChangeArrowheads="1"/>
              </p:cNvSpPr>
              <p:nvPr/>
            </p:nvSpPr>
            <p:spPr bwMode="gray">
              <a:xfrm>
                <a:off x="941" y="2721"/>
                <a:ext cx="749" cy="46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Oval 14"/>
              <p:cNvSpPr>
                <a:spLocks noChangeArrowheads="1"/>
              </p:cNvSpPr>
              <p:nvPr/>
            </p:nvSpPr>
            <p:spPr bwMode="gray">
              <a:xfrm>
                <a:off x="981" y="2721"/>
                <a:ext cx="674" cy="46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" name="Oval 1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31" name="Oval 1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32" name="Oval 1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33" name="Oval 1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1563" y="3408"/>
              <a:ext cx="350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54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13635" r="3333" b="26971"/>
          <a:stretch/>
        </p:blipFill>
        <p:spPr>
          <a:xfrm>
            <a:off x="6934200" y="1"/>
            <a:ext cx="4800600" cy="6838937"/>
          </a:xfrm>
          <a:prstGeom prst="rect">
            <a:avLst/>
          </a:prstGeom>
          <a:ln>
            <a:noFill/>
          </a:ln>
        </p:spPr>
      </p:pic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914400" y="238780"/>
            <a:ext cx="7566229" cy="52322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a)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phép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ghi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bưởi</a:t>
            </a:r>
            <a:r>
              <a:rPr lang="en-US" b="1" dirty="0"/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581022" y="1278429"/>
            <a:ext cx="673499" cy="775713"/>
            <a:chOff x="2283791" y="5707340"/>
            <a:chExt cx="673499" cy="7757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83791" y="5991224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7 - 2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29565" y="3274913"/>
            <a:ext cx="688009" cy="937939"/>
            <a:chOff x="2283791" y="5707340"/>
            <a:chExt cx="688009" cy="77571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283791" y="5991224"/>
              <a:ext cx="688009" cy="330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2 + 3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53391" y="1860291"/>
            <a:ext cx="677835" cy="913941"/>
            <a:chOff x="5370681" y="1943215"/>
            <a:chExt cx="677835" cy="79952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5370681" y="1943215"/>
              <a:ext cx="671290" cy="79952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5410200" y="2209800"/>
              <a:ext cx="638316" cy="35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8 - 3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81925" y="2343150"/>
            <a:ext cx="688009" cy="933450"/>
            <a:chOff x="2269281" y="5707340"/>
            <a:chExt cx="688009" cy="77571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2269281" y="6047323"/>
              <a:ext cx="688009" cy="33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0 + 4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814998" y="2085388"/>
            <a:ext cx="673499" cy="967878"/>
            <a:chOff x="2283791" y="5707340"/>
            <a:chExt cx="673499" cy="775713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283791" y="5991224"/>
              <a:ext cx="638316" cy="320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8 - 4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0263811" y="2742741"/>
            <a:ext cx="688009" cy="969964"/>
            <a:chOff x="2283791" y="5707340"/>
            <a:chExt cx="688009" cy="77571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283791" y="5991224"/>
              <a:ext cx="688009" cy="319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4 + 1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104547" y="2973903"/>
            <a:ext cx="710451" cy="1010669"/>
            <a:chOff x="2283791" y="5707340"/>
            <a:chExt cx="710451" cy="77571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2283791" y="5991224"/>
              <a:ext cx="710451" cy="307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10 -4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0394496" y="1762368"/>
            <a:ext cx="688009" cy="921029"/>
            <a:chOff x="2283791" y="5707340"/>
            <a:chExt cx="688009" cy="775713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2283791" y="5991224"/>
              <a:ext cx="688009" cy="336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2 + 4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618442" y="2252665"/>
            <a:ext cx="688009" cy="912265"/>
            <a:chOff x="2283791" y="5707340"/>
            <a:chExt cx="688009" cy="775713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2283791" y="5991224"/>
              <a:ext cx="688009" cy="34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3 + 1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271103" y="1033954"/>
            <a:ext cx="688009" cy="901581"/>
            <a:chOff x="2283791" y="5707340"/>
            <a:chExt cx="688009" cy="77571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2283791" y="5991224"/>
              <a:ext cx="688009" cy="344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3 + 3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6371" y="2171751"/>
            <a:ext cx="5047229" cy="3936203"/>
            <a:chOff x="287319" y="2190567"/>
            <a:chExt cx="3831324" cy="3936203"/>
          </a:xfrm>
          <a:noFill/>
        </p:grpSpPr>
        <p:sp>
          <p:nvSpPr>
            <p:cNvPr id="68" name="Rounded Rectangle 67"/>
            <p:cNvSpPr/>
            <p:nvPr/>
          </p:nvSpPr>
          <p:spPr>
            <a:xfrm>
              <a:off x="287319" y="2190567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0 + 4 = 4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290513" y="3006607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2 + 3 = 5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304801" y="3864576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10 – 4 = 6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348706" y="5500306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4 + 1 = 5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2555597" y="5500306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8 – 3 = 5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2550346" y="3802126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7 – 2 = 5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2545357" y="2993301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2 + 4 = 6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553475" y="2200685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8 – 4 = 4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2545357" y="4651216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3 + 3 = 6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304801" y="4707536"/>
              <a:ext cx="1563046" cy="626464"/>
            </a:xfrm>
            <a:prstGeom prst="round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</a:rPr>
                <a:t>3 + 1 = 4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8432801" y="3278024"/>
            <a:ext cx="688009" cy="937939"/>
            <a:chOff x="2283791" y="5707340"/>
            <a:chExt cx="688009" cy="77571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duotone>
                <a:prstClr val="black"/>
                <a:srgbClr val="0000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5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283791" y="5991224"/>
              <a:ext cx="688009" cy="330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2 + 3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529721" y="1148156"/>
            <a:ext cx="673499" cy="937939"/>
            <a:chOff x="2283791" y="5707340"/>
            <a:chExt cx="673499" cy="775713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duotone>
                <a:prstClr val="black"/>
                <a:srgbClr val="0000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5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2283791" y="5991224"/>
              <a:ext cx="638316" cy="330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7 - 2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038881" y="1866222"/>
            <a:ext cx="673499" cy="937939"/>
            <a:chOff x="2283791" y="5707340"/>
            <a:chExt cx="673499" cy="775713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duotone>
                <a:prstClr val="black"/>
                <a:srgbClr val="0000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5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2283791" y="5991223"/>
              <a:ext cx="638316" cy="330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8 - 3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0247346" y="2758992"/>
            <a:ext cx="688009" cy="937939"/>
            <a:chOff x="2283791" y="5707340"/>
            <a:chExt cx="688009" cy="775713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duotone>
                <a:prstClr val="black"/>
                <a:srgbClr val="0000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5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0" t="20946" r="24496" b="21156"/>
            <a:stretch/>
          </p:blipFill>
          <p:spPr>
            <a:xfrm>
              <a:off x="2286000" y="5707340"/>
              <a:ext cx="671290" cy="775713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2283791" y="5991224"/>
              <a:ext cx="688009" cy="330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4 + 1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482586" y="2251163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0" name="Rectangle 89"/>
          <p:cNvSpPr/>
          <p:nvPr/>
        </p:nvSpPr>
        <p:spPr>
          <a:xfrm>
            <a:off x="2482586" y="3067911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1" name="Rectangle 90"/>
          <p:cNvSpPr/>
          <p:nvPr/>
        </p:nvSpPr>
        <p:spPr>
          <a:xfrm>
            <a:off x="2585614" y="3951831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2" name="Rectangle 91"/>
          <p:cNvSpPr/>
          <p:nvPr/>
        </p:nvSpPr>
        <p:spPr>
          <a:xfrm>
            <a:off x="2570812" y="4790031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3" name="Rectangle 92"/>
          <p:cNvSpPr/>
          <p:nvPr/>
        </p:nvSpPr>
        <p:spPr>
          <a:xfrm>
            <a:off x="2558786" y="5567271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4" name="Rectangle 93"/>
          <p:cNvSpPr/>
          <p:nvPr/>
        </p:nvSpPr>
        <p:spPr>
          <a:xfrm>
            <a:off x="5450734" y="2266403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5" name="Rectangle 94"/>
          <p:cNvSpPr/>
          <p:nvPr/>
        </p:nvSpPr>
        <p:spPr>
          <a:xfrm>
            <a:off x="5450734" y="3083151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6" name="Rectangle 95"/>
          <p:cNvSpPr/>
          <p:nvPr/>
        </p:nvSpPr>
        <p:spPr>
          <a:xfrm>
            <a:off x="5450734" y="3886200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7" name="Rectangle 96"/>
          <p:cNvSpPr/>
          <p:nvPr/>
        </p:nvSpPr>
        <p:spPr>
          <a:xfrm>
            <a:off x="5481214" y="4805271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8" name="Rectangle 97"/>
          <p:cNvSpPr/>
          <p:nvPr/>
        </p:nvSpPr>
        <p:spPr>
          <a:xfrm>
            <a:off x="5450734" y="5600750"/>
            <a:ext cx="442398" cy="504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9" name="Text Box 20"/>
          <p:cNvSpPr txBox="1">
            <a:spLocks noChangeArrowheads="1"/>
          </p:cNvSpPr>
          <p:nvPr/>
        </p:nvSpPr>
        <p:spPr bwMode="auto">
          <a:xfrm>
            <a:off x="76200" y="914400"/>
            <a:ext cx="7458449" cy="95410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b) Có mấy quả bưởi ghi phép tính có kết quả bằng 5?</a:t>
            </a:r>
          </a:p>
        </p:txBody>
      </p:sp>
    </p:spTree>
    <p:extLst>
      <p:ext uri="{BB962C8B-B14F-4D97-AF65-F5344CB8AC3E}">
        <p14:creationId xmlns:p14="http://schemas.microsoft.com/office/powerpoint/2010/main" val="41262431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81" name="WordArt 9"/>
          <p:cNvSpPr>
            <a:spLocks noChangeArrowheads="1" noChangeShapeType="1" noTextEdit="1"/>
          </p:cNvSpPr>
          <p:nvPr/>
        </p:nvSpPr>
        <p:spPr bwMode="auto">
          <a:xfrm>
            <a:off x="2286000" y="609600"/>
            <a:ext cx="7848600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kern="10" dirty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kern="10" dirty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kern="10" dirty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282" name="Picture 10" descr="but chi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299937"/>
            <a:ext cx="166957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6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6"/>
          <p:cNvSpPr>
            <a:spLocks noChangeArrowheads="1"/>
          </p:cNvSpPr>
          <p:nvPr/>
        </p:nvSpPr>
        <p:spPr bwMode="auto">
          <a:xfrm>
            <a:off x="2667000" y="1300160"/>
            <a:ext cx="7315200" cy="3810000"/>
          </a:xfrm>
          <a:prstGeom prst="cloudCallout">
            <a:avLst>
              <a:gd name="adj1" fmla="val -41042"/>
              <a:gd name="adj2" fmla="val 2791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2000" b="1" i="1">
              <a:solidFill>
                <a:srgbClr val="006600"/>
              </a:solidFill>
              <a:latin typeface=".VnArial" panose="020B7200000000000000" pitchFamily="34" charset="0"/>
            </a:endParaRPr>
          </a:p>
        </p:txBody>
      </p:sp>
      <p:pic>
        <p:nvPicPr>
          <p:cNvPr id="3075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72100" y="-3597275"/>
            <a:ext cx="1600200" cy="879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1299-116755440458a5dcdd03e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6038"/>
            <a:ext cx="16764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4" descr="726986tyvhi3urb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29200" y="1241425"/>
            <a:ext cx="1981200" cy="879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247125" y="141326"/>
            <a:ext cx="2590800" cy="11079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6600" b="1" i="1" dirty="0">
                <a:latin typeface="Times New Roman" pitchFamily="18" charset="0"/>
                <a:cs typeface="Times New Roman" pitchFamily="18" charset="0"/>
              </a:rPr>
              <a:t>Tiết 3</a:t>
            </a:r>
          </a:p>
        </p:txBody>
      </p:sp>
      <p:pic>
        <p:nvPicPr>
          <p:cNvPr id="3084" name="Picture 8" descr="FC393A0D6B0F44E2BDCF0A912FDC3DC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81600"/>
            <a:ext cx="13716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10954" y="2172296"/>
            <a:ext cx="3877985" cy="1785104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00FF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Luyện tập</a:t>
            </a:r>
          </a:p>
          <a:p>
            <a:pPr algn="ctr"/>
            <a:r>
              <a:rPr lang="en-US" sz="4400" b="1" dirty="0">
                <a:latin typeface="Andalus" panose="02020603050405020304" pitchFamily="18" charset="-78"/>
                <a:cs typeface="Andalus" panose="02020603050405020304" pitchFamily="18" charset="-78"/>
              </a:rPr>
              <a:t>(trang 90) </a:t>
            </a:r>
          </a:p>
        </p:txBody>
      </p:sp>
    </p:spTree>
    <p:extLst>
      <p:ext uri="{BB962C8B-B14F-4D97-AF65-F5344CB8AC3E}">
        <p14:creationId xmlns:p14="http://schemas.microsoft.com/office/powerpoint/2010/main" val="193008100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505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505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505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505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296</Words>
  <Application>Microsoft Office PowerPoint</Application>
  <PresentationFormat>Widescreen</PresentationFormat>
  <Paragraphs>131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.VnArial</vt:lpstr>
      <vt:lpstr>.VnAvant</vt:lpstr>
      <vt:lpstr>Andalus</vt:lpstr>
      <vt:lpstr>Arial</vt:lpstr>
      <vt:lpstr>Calibri</vt:lpstr>
      <vt:lpstr>Times New Roman</vt:lpstr>
      <vt:lpstr>Office Theme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Microsoft account</cp:lastModifiedBy>
  <cp:revision>176</cp:revision>
  <dcterms:created xsi:type="dcterms:W3CDTF">2015-09-01T15:22:32Z</dcterms:created>
  <dcterms:modified xsi:type="dcterms:W3CDTF">2023-12-14T07:46:42Z</dcterms:modified>
</cp:coreProperties>
</file>