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266" r:id="rId22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A40000"/>
    <a:srgbClr val="660066"/>
    <a:srgbClr val="990000"/>
    <a:srgbClr val="660033"/>
    <a:srgbClr val="800000"/>
    <a:srgbClr val="990033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0" autoAdjust="0"/>
    <p:restoredTop sz="94803" autoAdjust="0"/>
  </p:normalViewPr>
  <p:slideViewPr>
    <p:cSldViewPr>
      <p:cViewPr>
        <p:scale>
          <a:sx n="68" d="100"/>
          <a:sy n="68" d="100"/>
        </p:scale>
        <p:origin x="-1494" y="-4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8FD2-0830-42F1-8C72-13FED50DE1DB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1F77-56AA-4512-AA05-E1584BDDA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6981B-10A4-412B-92E6-199841D981C4}" type="slidenum">
              <a:rPr lang="en-US"/>
              <a:pPr/>
              <a:t>21</a:t>
            </a:fld>
            <a:endParaRPr lang="en-US"/>
          </a:p>
        </p:txBody>
      </p:sp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285BDBA-2F2F-4334-87AD-650B018AB511}" type="slidenum">
              <a:rPr lang="en-US" sz="1200">
                <a:latin typeface="Palatino Linotype" pitchFamily="18" charset="0"/>
              </a:rPr>
              <a:pPr algn="r"/>
              <a:t>21</a:t>
            </a:fld>
            <a:endParaRPr lang="en-US" sz="1200">
              <a:latin typeface="Palatino Linotype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9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8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5" y="317293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1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4918299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67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2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8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B4E8-FB31-4B4D-9E7D-D81005DFDCD6}" type="datetimeFigureOut">
              <a:rPr lang="en-US" smtClean="0"/>
              <a:pPr/>
              <a:t>02/03/2024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8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\Nhac%20mp3\chon%20loc\Bac-Ho-Mot-Tinh-Yeu-Bao-La.wma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3.png"/><Relationship Id="rId12" Type="http://schemas.openxmlformats.org/officeDocument/2006/relationships/image" Target="../media/image6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nhac\Nhac%20mp3\Bui-Phan.mp3" TargetMode="External"/><Relationship Id="rId6" Type="http://schemas.openxmlformats.org/officeDocument/2006/relationships/image" Target="../media/image62.wmf"/><Relationship Id="rId11" Type="http://schemas.openxmlformats.org/officeDocument/2006/relationships/image" Target="../media/image66.jpeg"/><Relationship Id="rId5" Type="http://schemas.openxmlformats.org/officeDocument/2006/relationships/image" Target="../media/image61.wmf"/><Relationship Id="rId10" Type="http://schemas.openxmlformats.org/officeDocument/2006/relationships/image" Target="../media/image65.wmf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829161" y="642940"/>
            <a:ext cx="5561541" cy="5000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00" kern="10" dirty="0" smtClean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TRƯỜNG TIỂU HỌC ĐẠI CƯỜNG</a:t>
            </a:r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.VnHelvetInsH"/>
            </a:endParaRP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372306" y="285750"/>
            <a:ext cx="6477000" cy="285750"/>
          </a:xfrm>
          <a:prstGeom prst="rect">
            <a:avLst/>
          </a:prstGeom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ĐẠI LỘC</a:t>
            </a:r>
            <a:endParaRPr lang="en-US" sz="4100" b="1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1947340" y="2286003"/>
            <a:ext cx="5164667" cy="13408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Môn </a:t>
            </a:r>
            <a:r>
              <a:rPr lang="vi-VN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HĐTN</a:t>
            </a:r>
            <a:endParaRPr lang="vi-VN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 Lớp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lang="vi-VN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</a:t>
            </a:r>
            <a:endParaRPr lang="en-US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672291"/>
            <a:ext cx="9144000" cy="41351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236" tIns="51618" rIns="103236" bIns="51618" anchor="ctr"/>
          <a:lstStyle/>
          <a:p>
            <a:endParaRPr lang="en-US"/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-8611305" y="4686026"/>
            <a:ext cx="7134930" cy="3008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 dirty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Kính chào quí thầy cô giáo về dự giờ, thăm lớp </a:t>
            </a:r>
            <a:r>
              <a:rPr lang="vi-VN" sz="3200" b="1" i="1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3200" b="1" i="1" kern="10" dirty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5608" name="Bac-Ho-Mot-Tinh-Yeu-Bao-La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" y="4114525"/>
            <a:ext cx="294569" cy="2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742855" y="4114530"/>
            <a:ext cx="5028847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marL="404813" defTabSz="809625">
              <a:defRPr>
                <a:solidFill>
                  <a:schemeClr val="tx1"/>
                </a:solidFill>
                <a:latin typeface="Arial" charset="0"/>
              </a:defRPr>
            </a:lvl2pPr>
            <a:lvl3pPr marL="809625" defTabSz="809625">
              <a:defRPr>
                <a:solidFill>
                  <a:schemeClr val="tx1"/>
                </a:solidFill>
                <a:latin typeface="Arial" charset="0"/>
              </a:defRPr>
            </a:lvl3pPr>
            <a:lvl4pPr marL="1214438" defTabSz="809625">
              <a:defRPr>
                <a:solidFill>
                  <a:schemeClr val="tx1"/>
                </a:solidFill>
                <a:latin typeface="Arial" charset="0"/>
              </a:defRPr>
            </a:lvl4pPr>
            <a:lvl5pPr marL="1619250" defTabSz="809625">
              <a:defRPr>
                <a:solidFill>
                  <a:schemeClr val="tx1"/>
                </a:solidFill>
                <a:latin typeface="Arial" charset="0"/>
              </a:defRPr>
            </a:lvl5pPr>
            <a:lvl6pPr marL="20764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336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908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480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Người thực hiện:</a:t>
            </a:r>
            <a:r>
              <a:rPr lang="en-US" sz="2000" b="1" i="1">
                <a:solidFill>
                  <a:schemeClr val="bg1"/>
                </a:solidFill>
                <a:latin typeface="Times New Roman" pitchFamily="18" charset="0"/>
              </a:rPr>
              <a:t> Nguyễn Thị Thu Hà</a:t>
            </a:r>
          </a:p>
        </p:txBody>
      </p:sp>
    </p:spTree>
    <p:extLst>
      <p:ext uri="{BB962C8B-B14F-4D97-AF65-F5344CB8AC3E}">
        <p14:creationId xmlns:p14="http://schemas.microsoft.com/office/powerpoint/2010/main" val="20111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5586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  <p:bldLst>
      <p:bldP spid="25603" grpId="0" animBg="1"/>
      <p:bldP spid="25604" grpId="0" animBg="1"/>
      <p:bldP spid="25605" grpId="0" animBg="1"/>
      <p:bldP spid="25606" grpId="0" animBg="1"/>
      <p:bldP spid="25607" grpId="0" animBg="1"/>
      <p:bldP spid="256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xmlns="" id="{A217AFB1-406A-4A9A-A028-33A0964010E9}"/>
              </a:ext>
            </a:extLst>
          </p:cNvPr>
          <p:cNvSpPr/>
          <p:nvPr/>
        </p:nvSpPr>
        <p:spPr>
          <a:xfrm>
            <a:off x="3060382" y="777831"/>
            <a:ext cx="4742498" cy="1098173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3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lang="en-US" sz="3000" dirty="0">
              <a:solidFill>
                <a:prstClr val="black"/>
              </a:solidFill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1136418"/>
            <a:ext cx="2647950" cy="36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494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95" y="2885980"/>
            <a:ext cx="1585961" cy="22922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3" y="2957859"/>
            <a:ext cx="1681589" cy="2220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072" y="1477042"/>
            <a:ext cx="523996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84" y="-26377"/>
            <a:ext cx="3050033" cy="11623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85393" y="431746"/>
            <a:ext cx="3173216" cy="623248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sz="3600" spc="225" dirty="0" err="1">
                <a:solidFill>
                  <a:srgbClr val="E55174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lang="en-US" altLang="zh-CN" sz="3600" spc="225" dirty="0">
                <a:solidFill>
                  <a:srgbClr val="E55174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600" spc="225" dirty="0" err="1">
                <a:solidFill>
                  <a:srgbClr val="E55174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lang="zh-CN" altLang="en-US" sz="3600" spc="225" dirty="0">
              <a:solidFill>
                <a:srgbClr val="E55174"/>
              </a:solidFill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20627" y="1291927"/>
            <a:ext cx="7102747" cy="3041697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3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lang="zh-CN" altLang="en-US" sz="3000" dirty="0">
              <a:solidFill>
                <a:prstClr val="white"/>
              </a:solidFill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" y="3261704"/>
            <a:ext cx="1867907" cy="14328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11" y="3261705"/>
            <a:ext cx="1918674" cy="14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C00E58-7621-4C9C-92FE-A1F97E539064}"/>
              </a:ext>
            </a:extLst>
          </p:cNvPr>
          <p:cNvSpPr txBox="1"/>
          <p:nvPr/>
        </p:nvSpPr>
        <p:spPr>
          <a:xfrm>
            <a:off x="1235869" y="1435894"/>
            <a:ext cx="643651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lang="en-US" sz="3600" dirty="0">
              <a:solidFill>
                <a:srgbClr val="0070C0"/>
              </a:solidFill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03" y="3286125"/>
            <a:ext cx="2772569" cy="1775096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9" y="3457239"/>
            <a:ext cx="1867907" cy="14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323194"/>
            <a:ext cx="8350079" cy="4408721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10C848E-7B30-4549-8CDC-9A388C362366}"/>
              </a:ext>
            </a:extLst>
          </p:cNvPr>
          <p:cNvGrpSpPr/>
          <p:nvPr/>
        </p:nvGrpSpPr>
        <p:grpSpPr>
          <a:xfrm>
            <a:off x="691026" y="2688021"/>
            <a:ext cx="2974457" cy="1574652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sz="1700" b="1" dirty="0" err="1">
                  <a:solidFill>
                    <a:srgbClr val="003849"/>
                  </a:solidFill>
                  <a:latin typeface="Arial"/>
                </a:rPr>
                <a:t>Thảo</a:t>
              </a:r>
              <a:r>
                <a:rPr lang="en-US" sz="1700" b="1" dirty="0">
                  <a:solidFill>
                    <a:srgbClr val="003849"/>
                  </a:solidFill>
                  <a:latin typeface="Arial"/>
                </a:rPr>
                <a:t> </a:t>
              </a:r>
              <a:r>
                <a:rPr lang="en-US" sz="1700" b="1" dirty="0" err="1">
                  <a:solidFill>
                    <a:srgbClr val="003849"/>
                  </a:solidFill>
                  <a:latin typeface="Arial"/>
                </a:rPr>
                <a:t>luận</a:t>
              </a:r>
              <a:r>
                <a:rPr lang="en-US" sz="1700" b="1" dirty="0">
                  <a:solidFill>
                    <a:srgbClr val="003849"/>
                  </a:solidFill>
                  <a:latin typeface="Arial"/>
                </a:rPr>
                <a:t> </a:t>
              </a:r>
              <a:r>
                <a:rPr lang="en-US" sz="1700" b="1" dirty="0" err="1">
                  <a:solidFill>
                    <a:srgbClr val="003849"/>
                  </a:solidFill>
                  <a:latin typeface="Arial"/>
                </a:rPr>
                <a:t>nhóm</a:t>
              </a:r>
              <a:r>
                <a:rPr lang="en-US" sz="1700" b="1" dirty="0">
                  <a:solidFill>
                    <a:srgbClr val="003849"/>
                  </a:solidFill>
                  <a:latin typeface="Arial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66" y="466483"/>
            <a:ext cx="6468666" cy="51244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24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lang="en-US" altLang="en-US" sz="2400" b="1" dirty="0">
              <a:solidFill>
                <a:prstClr val="black"/>
              </a:solidFill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957962" y="1133633"/>
            <a:ext cx="7228075" cy="1094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8B0C963C-6177-499A-8302-A2D5892A10A6}"/>
              </a:ext>
            </a:extLst>
          </p:cNvPr>
          <p:cNvSpPr/>
          <p:nvPr/>
        </p:nvSpPr>
        <p:spPr>
          <a:xfrm>
            <a:off x="4227227" y="2361947"/>
            <a:ext cx="3777356" cy="14859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 err="1">
                <a:latin typeface="Nunito Black" pitchFamily="2" charset="0"/>
              </a:rPr>
              <a:t>Mỗi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nhóm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chọn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một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chủ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đề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và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thảo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luận</a:t>
            </a:r>
            <a:r>
              <a:rPr lang="en-US" sz="2100" dirty="0">
                <a:latin typeface="Nunito Black" pitchFamily="2" charset="0"/>
              </a:rPr>
              <a:t>, </a:t>
            </a:r>
            <a:r>
              <a:rPr lang="en-US" sz="2100" dirty="0" err="1">
                <a:latin typeface="Nunito Black" pitchFamily="2" charset="0"/>
              </a:rPr>
              <a:t>viết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và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vẽ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lên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giấy</a:t>
            </a:r>
            <a:r>
              <a:rPr lang="en-US" sz="21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0803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B679875-7777-4F51-AF3E-94E0BAE15B43}"/>
              </a:ext>
            </a:extLst>
          </p:cNvPr>
          <p:cNvGrpSpPr/>
          <p:nvPr/>
        </p:nvGrpSpPr>
        <p:grpSpPr>
          <a:xfrm>
            <a:off x="2611552" y="778669"/>
            <a:ext cx="3396843" cy="394437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xmlns="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xmlns="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xmlns="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6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Chia </a:t>
              </a:r>
              <a:r>
                <a:rPr lang="en-US" sz="36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sẻ</a:t>
              </a:r>
              <a:r>
                <a:rPr lang="en-US" sz="36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 </a:t>
              </a:r>
              <a:r>
                <a:rPr lang="en-US" sz="36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trước</a:t>
              </a:r>
              <a:r>
                <a:rPr lang="en-US" sz="36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 </a:t>
              </a:r>
              <a:r>
                <a:rPr lang="en-US" sz="36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  <a:ea typeface="微软雅黑"/>
                </a:rPr>
                <a:t>lớp</a:t>
              </a:r>
              <a:endParaRPr lang="en-US" sz="36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30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396961" y="491320"/>
            <a:ext cx="4270574" cy="424059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6" y="605378"/>
            <a:ext cx="3708794" cy="3595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1" y="2276916"/>
            <a:ext cx="1471592" cy="18078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31" y="1044212"/>
            <a:ext cx="2004344" cy="283060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532120" y="2330928"/>
            <a:ext cx="3512820" cy="131574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lvl="0" algn="ctr">
              <a:defRPr/>
            </a:pPr>
            <a:r>
              <a:rPr lang="vi-VN" altLang="zh-CN" sz="2700" spc="225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lang="zh-CN" altLang="en-US" sz="2700" spc="225" dirty="0">
              <a:solidFill>
                <a:srgbClr val="7E430F"/>
              </a:solidFill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396961" y="491320"/>
            <a:ext cx="4270574" cy="424059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40" y="605378"/>
            <a:ext cx="3985260" cy="35959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64480" y="2286759"/>
            <a:ext cx="3710940" cy="131574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lvl="0" algn="ctr">
              <a:defRPr/>
            </a:pP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27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lang="zh-CN" altLang="en-US" sz="2700" dirty="0">
              <a:solidFill>
                <a:srgbClr val="7E430F"/>
              </a:solidFill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8" y="1305100"/>
            <a:ext cx="3775538" cy="28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396961" y="491320"/>
            <a:ext cx="4270574" cy="424059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6" y="605377"/>
            <a:ext cx="3708794" cy="39894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1" y="2276916"/>
            <a:ext cx="1471592" cy="18078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31" y="1044212"/>
            <a:ext cx="2004344" cy="283060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532120" y="2330928"/>
            <a:ext cx="3512820" cy="131574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lvl="0" algn="ctr">
              <a:defRPr/>
            </a:pPr>
            <a:r>
              <a:rPr lang="vi-VN" altLang="zh-CN" sz="2700" spc="225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lang="zh-CN" altLang="en-US" sz="2700" spc="225" dirty="0">
              <a:solidFill>
                <a:srgbClr val="7E430F"/>
              </a:solidFill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54" y="2567116"/>
            <a:ext cx="1745858" cy="245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F5B131-4B20-404B-9FF7-ECFB3AF22A5B}"/>
              </a:ext>
            </a:extLst>
          </p:cNvPr>
          <p:cNvSpPr txBox="1"/>
          <p:nvPr/>
        </p:nvSpPr>
        <p:spPr>
          <a:xfrm>
            <a:off x="1905000" y="1303020"/>
            <a:ext cx="5082540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5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7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75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75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94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54" y="2567116"/>
            <a:ext cx="1745858" cy="2450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71" y="814859"/>
            <a:ext cx="6264183" cy="23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54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84" y="-26377"/>
            <a:ext cx="3050033" cy="11623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85393" y="431746"/>
            <a:ext cx="3173216" cy="623248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spc="225" dirty="0" err="1">
                <a:solidFill>
                  <a:srgbClr val="E551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b="1" spc="225" dirty="0">
                <a:solidFill>
                  <a:srgbClr val="E551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225" dirty="0" err="1">
                <a:solidFill>
                  <a:srgbClr val="E551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lang="zh-CN" altLang="en-US" sz="3600" b="1" spc="225" dirty="0">
              <a:solidFill>
                <a:srgbClr val="E5517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20627" y="1291927"/>
            <a:ext cx="7102747" cy="3041697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altLang="zh-CN" sz="27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27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lang="zh-CN" altLang="en-US" sz="2700" dirty="0">
              <a:solidFill>
                <a:prstClr val="white"/>
              </a:solidFill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" y="3261704"/>
            <a:ext cx="1867907" cy="14328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11" y="3261705"/>
            <a:ext cx="1918674" cy="14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2" descr="HNO3_green_white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8" descr="AV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7">
            <a:off x="3911600" y="114300"/>
            <a:ext cx="502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936625" y="3765951"/>
            <a:ext cx="184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200">
              <a:latin typeface="Palatino Linotype" pitchFamily="18" charset="0"/>
              <a:cs typeface="Arial" pitchFamily="34" charset="0"/>
            </a:endParaRPr>
          </a:p>
        </p:txBody>
      </p:sp>
      <p:pic>
        <p:nvPicPr>
          <p:cNvPr id="100357" name="Picture 13" descr="AV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86150"/>
            <a:ext cx="2133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40"/>
          <p:cNvSpPr txBox="1">
            <a:spLocks noChangeArrowheads="1"/>
          </p:cNvSpPr>
          <p:nvPr/>
        </p:nvSpPr>
        <p:spPr bwMode="auto">
          <a:xfrm>
            <a:off x="3429000" y="2286003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400">
              <a:latin typeface="Times New Roman" pitchFamily="18" charset="0"/>
            </a:endParaRPr>
          </a:p>
        </p:txBody>
      </p:sp>
      <p:sp>
        <p:nvSpPr>
          <p:cNvPr id="100359" name="Text Box 8"/>
          <p:cNvSpPr txBox="1">
            <a:spLocks noChangeArrowheads="1"/>
          </p:cNvSpPr>
          <p:nvPr/>
        </p:nvSpPr>
        <p:spPr bwMode="auto">
          <a:xfrm rot="285818">
            <a:off x="4775200" y="2380212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sz="2400">
              <a:latin typeface="Palatino Linotype" pitchFamily="18" charset="0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 rot="451223">
            <a:off x="4011613" y="646662"/>
            <a:ext cx="4951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XIN CHÂN THÀNH CẢM ƠN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 rot="501261">
            <a:off x="4748220" y="1072906"/>
            <a:ext cx="3462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VNI-Times" pitchFamily="2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 THẦY CÔ VÀ</a:t>
            </a:r>
            <a:r>
              <a:rPr lang="en-US" sz="2400" b="1" dirty="0" smtClean="0">
                <a:latin typeface=".VnTimeH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38928" name="Text Box 14"/>
          <p:cNvSpPr txBox="1">
            <a:spLocks noChangeArrowheads="1"/>
          </p:cNvSpPr>
          <p:nvPr/>
        </p:nvSpPr>
        <p:spPr bwMode="auto">
          <a:xfrm rot="501412">
            <a:off x="4638677" y="1570587"/>
            <a:ext cx="430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EM HỌC SINH</a:t>
            </a:r>
            <a:r>
              <a:rPr lang="en-US" sz="2400" b="1" smtClean="0">
                <a:solidFill>
                  <a:srgbClr val="0000FF"/>
                </a:solidFill>
                <a:latin typeface=".VnTimeH" pitchFamily="34" charset="0"/>
              </a:rPr>
              <a:t>!</a:t>
            </a:r>
            <a:endParaRPr lang="en-US" sz="24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0" y="45244"/>
            <a:ext cx="9144000" cy="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66675" y="25004"/>
            <a:ext cx="0" cy="514350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9072563" y="0"/>
            <a:ext cx="0" cy="514350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H="1">
            <a:off x="0" y="5100638"/>
            <a:ext cx="9220200" cy="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0367" name="Bui-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0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82" y="2228850"/>
            <a:ext cx="5889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 descr="0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2461023"/>
            <a:ext cx="1003300" cy="7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0" name="Picture 18" descr="Graphic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985"/>
            <a:ext cx="1981200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19" descr="10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3102"/>
            <a:ext cx="155098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2" name="Picture 20" descr="atom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0">
            <a:off x="5867400" y="2057404"/>
            <a:ext cx="952500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3" name="Picture 21" descr="6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84">
            <a:off x="7454900" y="2563416"/>
            <a:ext cx="101758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0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85" fill="hold"/>
                                        <p:tgtEl>
                                          <p:spTgt spid="100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300"/>
                                        <p:tgtEl>
                                          <p:spTgt spid="10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7"/>
                </p:tgtEl>
              </p:cMediaNode>
            </p:audio>
          </p:childTnLst>
        </p:cTn>
      </p:par>
    </p:tnLst>
    <p:bldLst>
      <p:bldP spid="38925" grpId="0"/>
      <p:bldP spid="389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xmlns="" id="{BE4BBF18-FAF1-431F-9D5C-1D20FE70309C}"/>
              </a:ext>
            </a:extLst>
          </p:cNvPr>
          <p:cNvSpPr/>
          <p:nvPr/>
        </p:nvSpPr>
        <p:spPr>
          <a:xfrm>
            <a:off x="146959" y="678802"/>
            <a:ext cx="2071394" cy="129462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lang="zh-CN" altLang="en-US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xmlns="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312537" y="2109881"/>
            <a:ext cx="2024861" cy="2830608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xmlns="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64" y="278607"/>
            <a:ext cx="7766299" cy="4553167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xmlns="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49934" y="278605"/>
            <a:ext cx="6158310" cy="369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9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40" y="667778"/>
            <a:ext cx="1254410" cy="30651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3" y="3603949"/>
            <a:ext cx="1330630" cy="15395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4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517"/>
            <a:ext cx="1363893" cy="3082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750"/>
            <a:ext cx="7813370" cy="108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-257019"/>
            <a:ext cx="7386638" cy="42648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85" y="545212"/>
            <a:ext cx="4305030" cy="1501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1422" y="2209822"/>
            <a:ext cx="4737002" cy="644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328" y="2535237"/>
            <a:ext cx="7105504" cy="12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54" y="2567116"/>
            <a:ext cx="1745858" cy="2450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25" y="1456025"/>
            <a:ext cx="5637764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C00E58-7621-4C9C-92FE-A1F97E539064}"/>
              </a:ext>
            </a:extLst>
          </p:cNvPr>
          <p:cNvSpPr txBox="1"/>
          <p:nvPr/>
        </p:nvSpPr>
        <p:spPr>
          <a:xfrm>
            <a:off x="1235869" y="1435894"/>
            <a:ext cx="643651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36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lang="en-US" sz="3600" dirty="0">
              <a:solidFill>
                <a:srgbClr val="0070C0"/>
              </a:solidFill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03" y="3286125"/>
            <a:ext cx="2772569" cy="1775096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9" y="3457239"/>
            <a:ext cx="1867907" cy="14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0" y="411587"/>
            <a:ext cx="8350079" cy="43203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" y="168346"/>
            <a:ext cx="8747039" cy="480680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0" y="1"/>
            <a:ext cx="754856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174" y="118378"/>
            <a:ext cx="6468666" cy="45704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1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1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F1A6A-7649-412C-97C2-D66A025F46CB}"/>
              </a:ext>
            </a:extLst>
          </p:cNvPr>
          <p:cNvSpPr txBox="1"/>
          <p:nvPr/>
        </p:nvSpPr>
        <p:spPr>
          <a:xfrm>
            <a:off x="1378485" y="971018"/>
            <a:ext cx="638702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  <a:ea typeface="微软雅黑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  <a:ea typeface="微软雅黑"/>
              </a:rPr>
              <a:t>vai</a:t>
            </a:r>
            <a:endParaRPr lang="en-US" sz="2400" dirty="0">
              <a:solidFill>
                <a:srgbClr val="0070C0"/>
              </a:solidFill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A27173-E55B-483E-9C3F-E77AEAD3A5DC}"/>
              </a:ext>
            </a:extLst>
          </p:cNvPr>
          <p:cNvSpPr txBox="1"/>
          <p:nvPr/>
        </p:nvSpPr>
        <p:spPr>
          <a:xfrm>
            <a:off x="696862" y="1506499"/>
            <a:ext cx="7750275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100" dirty="0">
              <a:solidFill>
                <a:srgbClr val="0070C0"/>
              </a:solidFill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C00A26-A8B2-4F74-9E44-B060AB958FF8}"/>
              </a:ext>
            </a:extLst>
          </p:cNvPr>
          <p:cNvSpPr txBox="1"/>
          <p:nvPr/>
        </p:nvSpPr>
        <p:spPr>
          <a:xfrm>
            <a:off x="754370" y="2347796"/>
            <a:ext cx="775027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1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1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1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lang="en-US" sz="2100" dirty="0">
              <a:solidFill>
                <a:srgbClr val="0070C0"/>
              </a:solidFill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5273DD-8312-44FF-B5DC-7BC4E0BC44D8}"/>
              </a:ext>
            </a:extLst>
          </p:cNvPr>
          <p:cNvSpPr txBox="1"/>
          <p:nvPr/>
        </p:nvSpPr>
        <p:spPr>
          <a:xfrm>
            <a:off x="696862" y="3234347"/>
            <a:ext cx="775027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1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1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1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lang="en-US" sz="2100" dirty="0">
              <a:solidFill>
                <a:srgbClr val="0070C0"/>
              </a:solidFill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27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342901"/>
            <a:ext cx="8350079" cy="456438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604011"/>
            <a:ext cx="3421380" cy="342138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8360" y="1738444"/>
            <a:ext cx="2353859" cy="290975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1637B81-36D2-49B0-BA43-D307B0458DEB}"/>
              </a:ext>
            </a:extLst>
          </p:cNvPr>
          <p:cNvSpPr/>
          <p:nvPr/>
        </p:nvSpPr>
        <p:spPr>
          <a:xfrm>
            <a:off x="1242060" y="411480"/>
            <a:ext cx="3709497" cy="14859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 err="1">
                <a:latin typeface="Nunito Black" pitchFamily="2" charset="0"/>
              </a:rPr>
              <a:t>Cháu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cảm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thấy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thế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nào</a:t>
            </a:r>
            <a:r>
              <a:rPr lang="en-US" sz="2100" dirty="0">
                <a:latin typeface="Nunito Black" pitchFamily="2" charset="0"/>
              </a:rPr>
              <a:t>. </a:t>
            </a:r>
            <a:r>
              <a:rPr lang="vi-VN" sz="2100" dirty="0">
                <a:latin typeface="Nunito Black" pitchFamily="2" charset="0"/>
              </a:rPr>
              <a:t>Cháu đau ở đâu? Có buồn nôn không? </a:t>
            </a:r>
            <a:r>
              <a:rPr lang="en-US" sz="2100" dirty="0" err="1">
                <a:latin typeface="Nunito Black" pitchFamily="2" charset="0"/>
              </a:rPr>
              <a:t>Có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sốt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không</a:t>
            </a:r>
            <a:r>
              <a:rPr lang="en-US" sz="21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A419759F-F9CA-452F-B8AD-0CE09BA6089A}"/>
              </a:ext>
            </a:extLst>
          </p:cNvPr>
          <p:cNvSpPr/>
          <p:nvPr/>
        </p:nvSpPr>
        <p:spPr>
          <a:xfrm>
            <a:off x="5348519" y="640080"/>
            <a:ext cx="2933700" cy="949232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 err="1">
                <a:latin typeface="Nunito Black" pitchFamily="2" charset="0"/>
              </a:rPr>
              <a:t>Bác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sỹ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ơi</a:t>
            </a:r>
            <a:r>
              <a:rPr lang="en-US" sz="3000" dirty="0">
                <a:latin typeface="Nunito Black" pitchFamily="2" charset="0"/>
              </a:rPr>
              <a:t>, </a:t>
            </a:r>
            <a:r>
              <a:rPr lang="en-US" sz="3000" dirty="0" err="1">
                <a:latin typeface="Nunito Black" pitchFamily="2" charset="0"/>
              </a:rPr>
              <a:t>cháu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đau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bụng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quá</a:t>
            </a:r>
            <a:r>
              <a:rPr lang="en-US" sz="3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FBE53AAF-D8D5-4DA4-831E-B8C0065B0437}"/>
              </a:ext>
            </a:extLst>
          </p:cNvPr>
          <p:cNvSpPr/>
          <p:nvPr/>
        </p:nvSpPr>
        <p:spPr>
          <a:xfrm>
            <a:off x="5251623" y="342901"/>
            <a:ext cx="3709497" cy="124641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 err="1">
                <a:latin typeface="Nunito Black" pitchFamily="2" charset="0"/>
              </a:rPr>
              <a:t>Cháu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đau</a:t>
            </a:r>
            <a:r>
              <a:rPr lang="en-US" sz="2100" dirty="0">
                <a:latin typeface="Nunito Black" pitchFamily="2" charset="0"/>
              </a:rPr>
              <a:t> ở </a:t>
            </a:r>
            <a:r>
              <a:rPr lang="en-US" sz="2100" dirty="0" err="1">
                <a:latin typeface="Nunito Black" pitchFamily="2" charset="0"/>
              </a:rPr>
              <a:t>phần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bụng</a:t>
            </a:r>
            <a:r>
              <a:rPr lang="en-US" sz="2100" dirty="0">
                <a:latin typeface="Nunito Black" pitchFamily="2" charset="0"/>
              </a:rPr>
              <a:t> ạ. </a:t>
            </a:r>
            <a:r>
              <a:rPr lang="en-US" sz="2100" dirty="0" err="1">
                <a:latin typeface="Nunito Black" pitchFamily="2" charset="0"/>
              </a:rPr>
              <a:t>Cháu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hơi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buồn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nôn</a:t>
            </a:r>
            <a:r>
              <a:rPr lang="en-US" sz="2100" dirty="0">
                <a:latin typeface="Nunito Black" pitchFamily="2" charset="0"/>
              </a:rPr>
              <a:t>. </a:t>
            </a:r>
            <a:r>
              <a:rPr lang="en-US" sz="2100" dirty="0" err="1">
                <a:latin typeface="Nunito Black" pitchFamily="2" charset="0"/>
              </a:rPr>
              <a:t>Hôm</a:t>
            </a:r>
            <a:r>
              <a:rPr lang="en-US" sz="2100" dirty="0">
                <a:latin typeface="Nunito Black" pitchFamily="2" charset="0"/>
              </a:rPr>
              <a:t> qua </a:t>
            </a:r>
            <a:r>
              <a:rPr lang="en-US" sz="2100" dirty="0" err="1">
                <a:latin typeface="Nunito Black" pitchFamily="2" charset="0"/>
              </a:rPr>
              <a:t>cháu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đã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ăn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cỏ</a:t>
            </a:r>
            <a:r>
              <a:rPr lang="en-US" sz="2100" dirty="0">
                <a:latin typeface="Nunito Black" pitchFamily="2" charset="0"/>
              </a:rPr>
              <a:t> ở </a:t>
            </a:r>
            <a:r>
              <a:rPr lang="en-US" sz="2100" dirty="0" err="1">
                <a:latin typeface="Nunito Black" pitchFamily="2" charset="0"/>
              </a:rPr>
              <a:t>dưới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đất</a:t>
            </a:r>
            <a:r>
              <a:rPr lang="en-US" sz="21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5D3C041B-0C5B-4FCD-87F1-CDE9E2E6D82A}"/>
              </a:ext>
            </a:extLst>
          </p:cNvPr>
          <p:cNvSpPr/>
          <p:nvPr/>
        </p:nvSpPr>
        <p:spPr>
          <a:xfrm>
            <a:off x="1208131" y="411480"/>
            <a:ext cx="3777356" cy="14859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 err="1">
                <a:latin typeface="Nunito Black" pitchFamily="2" charset="0"/>
              </a:rPr>
              <a:t>Cháu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bị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ngộ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độc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thức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ăn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vì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thức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ăn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bẩn</a:t>
            </a:r>
            <a:r>
              <a:rPr lang="en-US" sz="2100" dirty="0">
                <a:latin typeface="Nunito Black" pitchFamily="2" charset="0"/>
              </a:rPr>
              <a:t>, </a:t>
            </a:r>
            <a:r>
              <a:rPr lang="en-US" sz="2100" dirty="0" err="1">
                <a:latin typeface="Nunito Black" pitchFamily="2" charset="0"/>
              </a:rPr>
              <a:t>ôi</a:t>
            </a:r>
            <a:r>
              <a:rPr lang="en-US" sz="2100" dirty="0">
                <a:latin typeface="Nunito Black" pitchFamily="2" charset="0"/>
              </a:rPr>
              <a:t> </a:t>
            </a:r>
            <a:r>
              <a:rPr lang="en-US" sz="2100" dirty="0" err="1">
                <a:latin typeface="Nunito Black" pitchFamily="2" charset="0"/>
              </a:rPr>
              <a:t>thiu</a:t>
            </a:r>
            <a:r>
              <a:rPr lang="en-US" sz="21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830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xmlns="" id="{A217AFB1-406A-4A9A-A028-33A0964010E9}"/>
              </a:ext>
            </a:extLst>
          </p:cNvPr>
          <p:cNvSpPr/>
          <p:nvPr/>
        </p:nvSpPr>
        <p:spPr>
          <a:xfrm>
            <a:off x="1856422" y="441277"/>
            <a:ext cx="4742498" cy="160895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3000" dirty="0">
                <a:latin typeface="Nunito Black" pitchFamily="2" charset="0"/>
              </a:rPr>
              <a:t>Lời dặn dò của bác sĩ </a:t>
            </a:r>
            <a:r>
              <a:rPr lang="en-US" sz="3000" dirty="0" err="1">
                <a:latin typeface="Nunito Black" pitchFamily="2" charset="0"/>
              </a:rPr>
              <a:t>dành</a:t>
            </a:r>
            <a:r>
              <a:rPr lang="en-US" sz="3000" dirty="0">
                <a:latin typeface="Nunito Black" pitchFamily="2" charset="0"/>
              </a:rPr>
              <a:t> </a:t>
            </a:r>
            <a:r>
              <a:rPr lang="en-US" sz="3000" dirty="0" err="1">
                <a:latin typeface="Nunito Black" pitchFamily="2" charset="0"/>
              </a:rPr>
              <a:t>cho</a:t>
            </a:r>
            <a:r>
              <a:rPr lang="vi-VN" sz="3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3000" dirty="0">
                <a:latin typeface="Nunito Black" pitchFamily="2" charset="0"/>
              </a:rPr>
              <a:t>.</a:t>
            </a:r>
            <a:endParaRPr lang="en-US" sz="3000" dirty="0">
              <a:solidFill>
                <a:prstClr val="black"/>
              </a:solidFill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1611631"/>
            <a:ext cx="3421380" cy="342138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5208" y="1501409"/>
            <a:ext cx="2767739" cy="34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15946398</TotalTime>
  <Words>437</Words>
  <Application>Microsoft Office PowerPoint</Application>
  <PresentationFormat>On-screen Show (16:9)</PresentationFormat>
  <Paragraphs>55</Paragraphs>
  <Slides>21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Hà</dc:creator>
  <cp:lastModifiedBy>Admin</cp:lastModifiedBy>
  <cp:revision>265</cp:revision>
  <dcterms:created xsi:type="dcterms:W3CDTF">2018-03-27T01:18:13Z</dcterms:created>
  <dcterms:modified xsi:type="dcterms:W3CDTF">2024-03-02T14:45:24Z</dcterms:modified>
</cp:coreProperties>
</file>