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4.wav" ContentType="audio/x-wav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3" r:id="rId2"/>
  </p:sldMasterIdLst>
  <p:notesMasterIdLst>
    <p:notesMasterId r:id="rId28"/>
  </p:notesMasterIdLst>
  <p:sldIdLst>
    <p:sldId id="579" r:id="rId3"/>
    <p:sldId id="263" r:id="rId4"/>
    <p:sldId id="417" r:id="rId5"/>
    <p:sldId id="418" r:id="rId6"/>
    <p:sldId id="419" r:id="rId7"/>
    <p:sldId id="420" r:id="rId8"/>
    <p:sldId id="421" r:id="rId9"/>
    <p:sldId id="422" r:id="rId10"/>
    <p:sldId id="423" r:id="rId11"/>
    <p:sldId id="424" r:id="rId12"/>
    <p:sldId id="425" r:id="rId13"/>
    <p:sldId id="427" r:id="rId14"/>
    <p:sldId id="262" r:id="rId15"/>
    <p:sldId id="578" r:id="rId16"/>
    <p:sldId id="429" r:id="rId17"/>
    <p:sldId id="430" r:id="rId18"/>
    <p:sldId id="431" r:id="rId19"/>
    <p:sldId id="302" r:id="rId20"/>
    <p:sldId id="576" r:id="rId21"/>
    <p:sldId id="577" r:id="rId22"/>
    <p:sldId id="580" r:id="rId23"/>
    <p:sldId id="581" r:id="rId24"/>
    <p:sldId id="582" r:id="rId25"/>
    <p:sldId id="305" r:id="rId26"/>
    <p:sldId id="326" r:id="rId27"/>
  </p:sldIdLst>
  <p:sldSz cx="9144000" cy="5143500" type="screen16x9"/>
  <p:notesSz cx="9144000" cy="6858000"/>
  <p:embeddedFontLst>
    <p:embeddedFont>
      <p:font typeface=".Vn3DH" pitchFamily="34" charset="0"/>
      <p:regular r:id="rId29"/>
    </p:embeddedFont>
    <p:embeddedFont>
      <p:font typeface="Berlin Sans FB Demi" pitchFamily="34" charset="0"/>
      <p:bold r:id="rId30"/>
    </p:embeddedFont>
    <p:embeddedFont>
      <p:font typeface="宋体" pitchFamily="2" charset="-122"/>
      <p:regular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.VnAristote" pitchFamily="34" charset="0"/>
      <p:regular r:id="rId36"/>
    </p:embeddedFont>
    <p:embeddedFont>
      <p:font typeface="Berlin Sans FB" pitchFamily="34" charset="0"/>
      <p:regular r:id="rId37"/>
      <p:bold r:id="rId38"/>
    </p:embeddedFont>
    <p:embeddedFont>
      <p:font typeface=".VnBodoni" pitchFamily="34" charset="0"/>
      <p:regular r:id="rId39"/>
    </p:embeddedFont>
    <p:embeddedFont>
      <p:font typeface="Barlow" charset="0"/>
      <p:regular r:id="rId40"/>
      <p:bold r:id="rId41"/>
      <p:italic r:id="rId42"/>
      <p:boldItalic r:id="rId43"/>
    </p:embeddedFont>
    <p:embeddedFont>
      <p:font typeface="Fira Sans Extra Condensed" charset="0"/>
      <p:regular r:id="rId44"/>
      <p:bold r:id="rId45"/>
    </p:embeddedFont>
    <p:embeddedFont>
      <p:font typeface="Comic Sans MS" pitchFamily="66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EFE"/>
    <a:srgbClr val="FFEAA7"/>
    <a:srgbClr val="FFE9C9"/>
    <a:srgbClr val="FFEFD7"/>
    <a:srgbClr val="005DA2"/>
    <a:srgbClr val="FFFE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91" autoAdjust="0"/>
    <p:restoredTop sz="95400" autoAdjust="0"/>
  </p:normalViewPr>
  <p:slideViewPr>
    <p:cSldViewPr>
      <p:cViewPr>
        <p:scale>
          <a:sx n="75" d="100"/>
          <a:sy n="75" d="100"/>
        </p:scale>
        <p:origin x="-1092" y="-52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8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45969-8767-48ED-963D-1581FB20506D}" type="datetimeFigureOut">
              <a:rPr lang="en-US" smtClean="0"/>
              <a:t>29/02/2024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97CF3-EEA8-462D-BAAB-48DFB1A85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804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93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97CF3-EEA8-462D-BAAB-48DFB1A85EB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33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808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109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4618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3522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9747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847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2717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749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23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6291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81450"/>
            <a:ext cx="9144000" cy="19797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35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0"/>
          <p:cNvSpPr txBox="1">
            <a:spLocks noGrp="1"/>
          </p:cNvSpPr>
          <p:nvPr>
            <p:ph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4001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2631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7511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CE79FC1C-5245-46ED-BEC5-1EFE2E40423F}" type="datetimeFigureOut">
              <a:rPr lang="en-US" sz="1400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29/02/2024</a:t>
            </a:fld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F89E9EB9-DE01-4EF7-8E5A-71DEF9EBA5AB}" type="slidenum">
              <a:rPr lang="en-US" sz="1400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1165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519638F6-3DB5-4BAD-8589-C01466A9AD6D}" type="datetimeFigureOut">
              <a:rPr lang="en-US" sz="1400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29/02/2024</a:t>
            </a:fld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CA4FCC2-196B-4643-A009-8D00BCFBA022}" type="slidenum">
              <a:rPr lang="en-US" sz="1400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7729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3025" y="0"/>
            <a:ext cx="91743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158225" y="2904510"/>
            <a:ext cx="60441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72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158225" y="3904735"/>
            <a:ext cx="60441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1600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 idx="2" hasCustomPrompt="1"/>
          </p:nvPr>
        </p:nvSpPr>
        <p:spPr>
          <a:xfrm>
            <a:off x="4900825" y="995250"/>
            <a:ext cx="3301500" cy="147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None/>
              <a:defRPr sz="15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"/>
              <a:buNone/>
              <a:defRPr sz="4800">
                <a:solidFill>
                  <a:srgbClr val="99999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"/>
              <a:buNone/>
              <a:defRPr sz="4800">
                <a:solidFill>
                  <a:srgbClr val="99999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"/>
              <a:buNone/>
              <a:defRPr sz="4800">
                <a:solidFill>
                  <a:srgbClr val="99999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"/>
              <a:buNone/>
              <a:defRPr sz="4800">
                <a:solidFill>
                  <a:srgbClr val="99999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"/>
              <a:buNone/>
              <a:defRPr sz="4800">
                <a:solidFill>
                  <a:srgbClr val="99999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"/>
              <a:buNone/>
              <a:defRPr sz="4800">
                <a:solidFill>
                  <a:srgbClr val="99999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"/>
              <a:buNone/>
              <a:defRPr sz="4800">
                <a:solidFill>
                  <a:srgbClr val="99999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"/>
              <a:buNone/>
              <a:defRPr sz="4800">
                <a:solidFill>
                  <a:srgbClr val="99999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93012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487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29/02/2024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02274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22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9.png"/><Relationship Id="rId1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22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9.png"/><Relationship Id="rId1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4.wdp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5" Type="http://schemas.microsoft.com/office/2007/relationships/hdphoto" Target="../media/hdphoto5.wdp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11" Type="http://schemas.microsoft.com/office/2007/relationships/hdphoto" Target="../media/hdphoto1.wdp"/><Relationship Id="rId5" Type="http://schemas.openxmlformats.org/officeDocument/2006/relationships/image" Target="../media/image10.png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9.png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9.png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22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9.png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22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9.pn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22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9.png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hững Hình Ảnh Bầu Trời, Bình Yên Đẹp Nhất, Nhìn Bầu Trời Lại Thấy Bình Yên  Đến Lạ! Bình Mi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14"/>
          <a:stretch/>
        </p:blipFill>
        <p:spPr bwMode="auto">
          <a:xfrm>
            <a:off x="0" y="-228600"/>
            <a:ext cx="9144000" cy="340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0" t="75431" r="19435" b="8130"/>
          <a:stretch/>
        </p:blipFill>
        <p:spPr bwMode="auto">
          <a:xfrm>
            <a:off x="-13648" y="3172472"/>
            <a:ext cx="9157648" cy="1971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0"/>
            <a:ext cx="9157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 smtClean="0">
                <a:solidFill>
                  <a:srgbClr val="FFFF00"/>
                </a:solidFill>
                <a:latin typeface=".VnBodoni" pitchFamily="34" charset="0"/>
                <a:cs typeface="Arial"/>
                <a:sym typeface="Arial"/>
              </a:rPr>
              <a:t>DAI LOC EDUCATION </a:t>
            </a:r>
            <a:r>
              <a:rPr lang="en-US" sz="3600" b="1" kern="0" dirty="0">
                <a:solidFill>
                  <a:srgbClr val="FFFF00"/>
                </a:solidFill>
                <a:latin typeface=".VnBodoni" pitchFamily="34" charset="0"/>
                <a:cs typeface="Arial"/>
                <a:sym typeface="Arial"/>
              </a:rPr>
              <a:t>&amp; TRAINING </a:t>
            </a:r>
            <a:r>
              <a:rPr lang="en-US" sz="3600" b="1" kern="0" dirty="0" smtClean="0">
                <a:solidFill>
                  <a:srgbClr val="FFFF00"/>
                </a:solidFill>
                <a:latin typeface=".VnBodoni" pitchFamily="34" charset="0"/>
                <a:cs typeface="Arial"/>
                <a:sym typeface="Arial"/>
              </a:rPr>
              <a:t>DEPARTMENT</a:t>
            </a:r>
            <a:endParaRPr lang="en-US" sz="3600" kern="0" dirty="0" smtClean="0">
              <a:solidFill>
                <a:srgbClr val="FFFF00"/>
              </a:solidFill>
              <a:latin typeface=".VnBodoni" pitchFamily="34" charset="0"/>
              <a:cs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26124" y="3430335"/>
            <a:ext cx="5527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 smtClean="0">
                <a:solidFill>
                  <a:srgbClr val="0070C0"/>
                </a:solidFill>
                <a:latin typeface=".VnAristote" pitchFamily="34" charset="0"/>
                <a:cs typeface="Arial"/>
                <a:sym typeface="Arial"/>
              </a:rPr>
              <a:t>Teacher: </a:t>
            </a:r>
            <a:r>
              <a:rPr lang="en-US" sz="3200" kern="0" dirty="0" err="1" smtClean="0">
                <a:solidFill>
                  <a:srgbClr val="0070C0"/>
                </a:solidFill>
                <a:latin typeface=".VnAristote" pitchFamily="34" charset="0"/>
                <a:cs typeface="Arial"/>
                <a:sym typeface="Arial"/>
              </a:rPr>
              <a:t>Phan</a:t>
            </a:r>
            <a:r>
              <a:rPr lang="en-US" sz="3200" kern="0" dirty="0" smtClean="0">
                <a:solidFill>
                  <a:srgbClr val="0070C0"/>
                </a:solidFill>
                <a:latin typeface=".VnAristote" pitchFamily="34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70C0"/>
                </a:solidFill>
                <a:latin typeface=".VnAristote" pitchFamily="34" charset="0"/>
                <a:cs typeface="Arial"/>
                <a:sym typeface="Arial"/>
              </a:rPr>
              <a:t>Thi</a:t>
            </a:r>
            <a:r>
              <a:rPr lang="en-US" sz="3200" kern="0" dirty="0" smtClean="0">
                <a:solidFill>
                  <a:srgbClr val="0070C0"/>
                </a:solidFill>
                <a:latin typeface=".VnAristote" pitchFamily="34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70C0"/>
                </a:solidFill>
                <a:latin typeface=".VnAristote" pitchFamily="34" charset="0"/>
                <a:cs typeface="Arial"/>
                <a:sym typeface="Arial"/>
              </a:rPr>
              <a:t>Lan</a:t>
            </a:r>
            <a:r>
              <a:rPr lang="en-US" sz="3200" kern="0" dirty="0" smtClean="0">
                <a:solidFill>
                  <a:srgbClr val="0070C0"/>
                </a:solidFill>
                <a:latin typeface=".VnAristote" pitchFamily="34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70C0"/>
                </a:solidFill>
                <a:latin typeface=".VnAristote" pitchFamily="34" charset="0"/>
                <a:cs typeface="Arial"/>
                <a:sym typeface="Arial"/>
              </a:rPr>
              <a:t>Anh</a:t>
            </a:r>
            <a:endParaRPr lang="en-US" sz="3200" kern="0" dirty="0" smtClean="0">
              <a:solidFill>
                <a:srgbClr val="0070C0"/>
              </a:solidFill>
              <a:latin typeface=".VnAristote" pitchFamily="34" charset="0"/>
              <a:cs typeface="Arial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2648" y="1214343"/>
            <a:ext cx="809895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cap="all" dirty="0" smtClean="0">
                <a:ln w="9000" cmpd="sng">
                  <a:solidFill>
                    <a:srgbClr val="055C49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55C49">
                        <a:shade val="20000"/>
                        <a:satMod val="245000"/>
                      </a:srgbClr>
                    </a:gs>
                    <a:gs pos="43000">
                      <a:srgbClr val="055C49">
                        <a:satMod val="255000"/>
                      </a:srgbClr>
                    </a:gs>
                    <a:gs pos="48000">
                      <a:srgbClr val="055C49">
                        <a:shade val="85000"/>
                        <a:satMod val="255000"/>
                      </a:srgbClr>
                    </a:gs>
                    <a:gs pos="100000">
                      <a:srgbClr val="055C49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.Vn3DH" pitchFamily="34" charset="0"/>
                <a:cs typeface="Arial"/>
                <a:sym typeface="Arial"/>
              </a:rPr>
              <a:t>Welcome to our class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6000" b="1" kern="0" cap="all" dirty="0" smtClean="0">
                <a:ln w="9000" cmpd="sng">
                  <a:solidFill>
                    <a:srgbClr val="055C49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55C49">
                        <a:shade val="20000"/>
                        <a:satMod val="245000"/>
                      </a:srgbClr>
                    </a:gs>
                    <a:gs pos="43000">
                      <a:srgbClr val="055C49">
                        <a:satMod val="255000"/>
                      </a:srgbClr>
                    </a:gs>
                    <a:gs pos="48000">
                      <a:srgbClr val="055C49">
                        <a:shade val="85000"/>
                        <a:satMod val="255000"/>
                      </a:srgbClr>
                    </a:gs>
                    <a:gs pos="100000">
                      <a:srgbClr val="055C49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.Vn3DH" pitchFamily="34" charset="0"/>
                <a:cs typeface="Arial"/>
                <a:sym typeface="Arial"/>
              </a:rPr>
              <a:t>         </a:t>
            </a:r>
            <a:r>
              <a:rPr lang="en-US" sz="8000" b="1" kern="0" cap="all" dirty="0" smtClean="0">
                <a:ln w="9000" cmpd="sng">
                  <a:solidFill>
                    <a:srgbClr val="055C49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55C49">
                        <a:shade val="20000"/>
                        <a:satMod val="245000"/>
                      </a:srgbClr>
                    </a:gs>
                    <a:gs pos="43000">
                      <a:srgbClr val="055C49">
                        <a:satMod val="255000"/>
                      </a:srgbClr>
                    </a:gs>
                    <a:gs pos="48000">
                      <a:srgbClr val="055C49">
                        <a:shade val="85000"/>
                        <a:satMod val="255000"/>
                      </a:srgbClr>
                    </a:gs>
                    <a:gs pos="100000">
                      <a:srgbClr val="055C49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.Vn3DH" pitchFamily="34" charset="0"/>
                <a:cs typeface="Arial"/>
                <a:sym typeface="Arial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6688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1500" r="413" b="4652"/>
          <a:stretch/>
        </p:blipFill>
        <p:spPr>
          <a:xfrm>
            <a:off x="0" y="0"/>
            <a:ext cx="9201150" cy="51435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9144000" cy="5143501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3824724" y="4234709"/>
            <a:ext cx="1264699" cy="393191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197034" y="667396"/>
            <a:ext cx="5063548" cy="2313491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377403" y="2978323"/>
            <a:ext cx="2885831" cy="1452980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400" b="1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altLang="zh-CN" sz="2400" b="1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door </a:t>
                </a:r>
                <a:r>
                  <a:rPr lang="en-US" altLang="zh-CN" sz="2400" b="1" dirty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is </a:t>
                </a:r>
                <a:r>
                  <a:rPr lang="en-US" altLang="zh-CN" sz="2400" b="1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small</a:t>
                </a:r>
                <a:endParaRPr lang="en-US" altLang="zh-CN" sz="2400" b="1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  <a:p>
                <a:pPr algn="ctr"/>
                <a:endParaRPr lang="zh-CN" altLang="en-US" sz="2400" b="1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726324" y="387288"/>
            <a:ext cx="1840742" cy="468448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1561528" y="3203974"/>
            <a:ext cx="1505888" cy="117480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1" name="Right Arrow 30">
            <a:hlinkClick r:id="" action="ppaction://hlinkshowjump?jump=nextslide"/>
          </p:cNvPr>
          <p:cNvSpPr/>
          <p:nvPr/>
        </p:nvSpPr>
        <p:spPr>
          <a:xfrm>
            <a:off x="6972300" y="4431304"/>
            <a:ext cx="876300" cy="489674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NEXT</a:t>
            </a:r>
            <a:endParaRPr lang="en-US" sz="135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092" y="919652"/>
            <a:ext cx="1791974" cy="142321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836404" y="2295926"/>
            <a:ext cx="41281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Comic Sans MS" panose="030F0702030302020204" pitchFamily="66" charset="0"/>
              </a:rPr>
              <a:t>The _______________.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93917" y="1020341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6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8376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1500" r="413" b="4652"/>
          <a:stretch/>
        </p:blipFill>
        <p:spPr>
          <a:xfrm>
            <a:off x="0" y="0"/>
            <a:ext cx="9201150" cy="51435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57150"/>
            <a:ext cx="9144000" cy="5086351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3824724" y="4234709"/>
            <a:ext cx="1264699" cy="393191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266035" y="391438"/>
            <a:ext cx="4911148" cy="2478105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377403" y="2978323"/>
            <a:ext cx="2885831" cy="1452980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400" b="1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altLang="zh-CN" sz="2400" b="1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chairs </a:t>
                </a:r>
                <a:r>
                  <a:rPr lang="en-US" altLang="zh-CN" sz="2400" b="1" dirty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are </a:t>
                </a:r>
                <a:r>
                  <a:rPr lang="en-US" altLang="zh-CN" sz="2400" b="1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new</a:t>
                </a:r>
                <a:endParaRPr lang="en-US" altLang="zh-CN" sz="2400" b="1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  <a:p>
                <a:pPr algn="ctr"/>
                <a:endParaRPr lang="zh-CN" altLang="en-US" sz="2400" b="1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680203" y="285432"/>
            <a:ext cx="1840742" cy="468448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1561528" y="3203974"/>
            <a:ext cx="1505888" cy="117480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1" name="Right Arrow 30">
            <a:hlinkClick r:id="" action="ppaction://hlinkshowjump?jump=nextslide"/>
          </p:cNvPr>
          <p:cNvSpPr/>
          <p:nvPr/>
        </p:nvSpPr>
        <p:spPr>
          <a:xfrm>
            <a:off x="7038370" y="4100475"/>
            <a:ext cx="872120" cy="504000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NEXT</a:t>
            </a:r>
            <a:endParaRPr lang="en-US" sz="135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043" y="795713"/>
            <a:ext cx="1811609" cy="1438811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049068" y="2080096"/>
            <a:ext cx="41281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Comic Sans MS" panose="030F0702030302020204" pitchFamily="66" charset="0"/>
              </a:rPr>
              <a:t>The ____________.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3917" y="1020341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7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1080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1500" r="413" b="4652"/>
          <a:stretch/>
        </p:blipFill>
        <p:spPr>
          <a:xfrm>
            <a:off x="0" y="1"/>
            <a:ext cx="9201150" cy="51759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4300"/>
            <a:ext cx="9143999" cy="508141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699553" y="1625315"/>
            <a:ext cx="4044109" cy="11263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63500">
                    <a:srgbClr val="FFC000">
                      <a:alpha val="81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Berlin Sans FB" panose="020E0602020502020306" pitchFamily="34" charset="0"/>
              </a:rPr>
              <a:t>WELL DONE!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824724" y="4234709"/>
            <a:ext cx="1264699" cy="393191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246" y="2501343"/>
            <a:ext cx="1553128" cy="12005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 flipH="1">
            <a:off x="2590298" y="1359690"/>
            <a:ext cx="899659" cy="10181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5400000">
            <a:off x="6040859" y="2044729"/>
            <a:ext cx="580548" cy="602261"/>
          </a:xfrm>
          <a:prstGeom prst="rect">
            <a:avLst/>
          </a:prstGeom>
        </p:spPr>
      </p:pic>
      <p:sp>
        <p:nvSpPr>
          <p:cNvPr id="13" name="Right Arrow 12">
            <a:hlinkClick r:id="" action="ppaction://hlinkshowjump?jump=nextslide"/>
          </p:cNvPr>
          <p:cNvSpPr/>
          <p:nvPr/>
        </p:nvSpPr>
        <p:spPr>
          <a:xfrm>
            <a:off x="6379512" y="4455924"/>
            <a:ext cx="738770" cy="446855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END</a:t>
            </a:r>
            <a:endParaRPr lang="en-US" sz="135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9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609600" y="1223498"/>
            <a:ext cx="1745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erlin Sans FB Demi" panose="020E0802020502020306" pitchFamily="34" charset="0"/>
              </a:rPr>
              <a:t>Unit 14</a:t>
            </a:r>
          </a:p>
        </p:txBody>
      </p:sp>
      <p:sp>
        <p:nvSpPr>
          <p:cNvPr id="5" name="Bùi Liễu 0968142780"/>
          <p:cNvSpPr txBox="1"/>
          <p:nvPr/>
        </p:nvSpPr>
        <p:spPr>
          <a:xfrm>
            <a:off x="2514600" y="936200"/>
            <a:ext cx="48816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 bedroom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2895600" y="2054319"/>
            <a:ext cx="3723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erlin Sans FB Demi" panose="020E0802020502020306" pitchFamily="34" charset="0"/>
              </a:rPr>
              <a:t>Lesson </a:t>
            </a:r>
            <a:r>
              <a:rPr lang="en-US" sz="3600" b="1" dirty="0" smtClean="0">
                <a:latin typeface="Berlin Sans FB Demi" panose="020E0802020502020306" pitchFamily="34" charset="0"/>
              </a:rPr>
              <a:t>3 (4+5+6)</a:t>
            </a:r>
            <a:endParaRPr lang="en-US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565" y="2710773"/>
            <a:ext cx="2667408" cy="2029314"/>
          </a:xfrm>
          <a:prstGeom prst="cloud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xmlns="" id="{3093AA64-840C-4B89-B382-7A706F2834B6}"/>
              </a:ext>
            </a:extLst>
          </p:cNvPr>
          <p:cNvSpPr txBox="1"/>
          <p:nvPr/>
        </p:nvSpPr>
        <p:spPr>
          <a:xfrm>
            <a:off x="1517354" y="28575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Berlin Sans FB" panose="020E0602020502020306" pitchFamily="34" charset="0"/>
              </a:rPr>
              <a:t>Friday</a:t>
            </a:r>
            <a:r>
              <a:rPr lang="en-US" sz="3600" dirty="0">
                <a:latin typeface="Berlin Sans FB" panose="020E0602020502020306" pitchFamily="34" charset="0"/>
              </a:rPr>
              <a:t>, </a:t>
            </a:r>
            <a:r>
              <a:rPr lang="en-US" sz="3600" dirty="0" smtClean="0">
                <a:latin typeface="Berlin Sans FB" panose="020E0602020502020306" pitchFamily="34" charset="0"/>
              </a:rPr>
              <a:t>March 1</a:t>
            </a:r>
            <a:r>
              <a:rPr lang="en-US" sz="3600" baseline="30000" dirty="0" smtClean="0">
                <a:latin typeface="Berlin Sans FB" panose="020E0602020502020306" pitchFamily="34" charset="0"/>
              </a:rPr>
              <a:t>st</a:t>
            </a:r>
            <a:r>
              <a:rPr lang="en-US" sz="3600" dirty="0" smtClean="0">
                <a:latin typeface="Berlin Sans FB" panose="020E0602020502020306" pitchFamily="34" charset="0"/>
              </a:rPr>
              <a:t> ,2024</a:t>
            </a:r>
            <a:endParaRPr lang="en-US" sz="36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2971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3561741" y="686508"/>
            <a:ext cx="2232725" cy="715089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Contents</a:t>
            </a:r>
          </a:p>
        </p:txBody>
      </p:sp>
      <p:sp>
        <p:nvSpPr>
          <p:cNvPr id="14" name="Bùi Liễu"/>
          <p:cNvSpPr txBox="1">
            <a:spLocks/>
          </p:cNvSpPr>
          <p:nvPr/>
        </p:nvSpPr>
        <p:spPr>
          <a:xfrm>
            <a:off x="3429000" y="1909892"/>
            <a:ext cx="3733800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dirty="0">
                <a:latin typeface="Berlin Sans FB" panose="020E0602020502020306" pitchFamily="34" charset="0"/>
                <a:cs typeface="Arial" panose="020B0604020202020204" pitchFamily="34" charset="0"/>
              </a:rPr>
              <a:t>Read and complete. </a:t>
            </a:r>
          </a:p>
        </p:txBody>
      </p:sp>
      <p:pic>
        <p:nvPicPr>
          <p:cNvPr id="15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00" y="1897801"/>
            <a:ext cx="551092" cy="673949"/>
          </a:xfrm>
          <a:prstGeom prst="rect">
            <a:avLst/>
          </a:prstGeom>
        </p:spPr>
      </p:pic>
      <p:sp>
        <p:nvSpPr>
          <p:cNvPr id="16" name="Bùi Liễu"/>
          <p:cNvSpPr txBox="1">
            <a:spLocks/>
          </p:cNvSpPr>
          <p:nvPr/>
        </p:nvSpPr>
        <p:spPr>
          <a:xfrm>
            <a:off x="3428999" y="2613371"/>
            <a:ext cx="3581401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dirty="0">
                <a:latin typeface="Berlin Sans FB" panose="020E0602020502020306" pitchFamily="34" charset="0"/>
                <a:cs typeface="Arial" panose="020B0604020202020204" pitchFamily="34" charset="0"/>
              </a:rPr>
              <a:t>Let’s write.</a:t>
            </a:r>
          </a:p>
        </p:txBody>
      </p:sp>
      <p:pic>
        <p:nvPicPr>
          <p:cNvPr id="17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8633" y="2569841"/>
            <a:ext cx="577372" cy="611509"/>
          </a:xfrm>
          <a:prstGeom prst="rect">
            <a:avLst/>
          </a:prstGeom>
        </p:spPr>
      </p:pic>
      <p:sp>
        <p:nvSpPr>
          <p:cNvPr id="18" name="Bùi Liễu"/>
          <p:cNvSpPr txBox="1">
            <a:spLocks/>
          </p:cNvSpPr>
          <p:nvPr/>
        </p:nvSpPr>
        <p:spPr>
          <a:xfrm>
            <a:off x="3436214" y="3381130"/>
            <a:ext cx="2335607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dirty="0">
                <a:latin typeface="Berlin Sans FB" panose="020E0602020502020306" pitchFamily="34" charset="0"/>
                <a:cs typeface="Arial" panose="020B0604020202020204" pitchFamily="34" charset="0"/>
              </a:rPr>
              <a:t>Project. </a:t>
            </a:r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3537" y="3319143"/>
            <a:ext cx="546192" cy="62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015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602" y="1428750"/>
            <a:ext cx="8338796" cy="2944637"/>
          </a:xfrm>
          <a:prstGeom prst="rect">
            <a:avLst/>
          </a:prstGeom>
        </p:spPr>
      </p:pic>
      <p:sp>
        <p:nvSpPr>
          <p:cNvPr id="3" name="Bùi Liễu"/>
          <p:cNvSpPr/>
          <p:nvPr/>
        </p:nvSpPr>
        <p:spPr>
          <a:xfrm>
            <a:off x="5469703" y="1996136"/>
            <a:ext cx="789260" cy="438549"/>
          </a:xfrm>
          <a:prstGeom prst="rect">
            <a:avLst/>
          </a:prstGeom>
        </p:spPr>
        <p:txBody>
          <a:bodyPr wrap="none" lIns="68551" tIns="34274" rIns="68551" bIns="34274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desk</a:t>
            </a:r>
            <a:endParaRPr lang="vi-VN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"/>
          <p:cNvSpPr/>
          <p:nvPr/>
        </p:nvSpPr>
        <p:spPr>
          <a:xfrm>
            <a:off x="7022433" y="2417838"/>
            <a:ext cx="960782" cy="438549"/>
          </a:xfrm>
          <a:prstGeom prst="rect">
            <a:avLst/>
          </a:prstGeom>
        </p:spPr>
        <p:txBody>
          <a:bodyPr wrap="none" lIns="68551" tIns="34274" rIns="68551" bIns="34274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chairs</a:t>
            </a:r>
            <a:endParaRPr lang="vi-VN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"/>
          <p:cNvSpPr/>
          <p:nvPr/>
        </p:nvSpPr>
        <p:spPr>
          <a:xfrm>
            <a:off x="6953213" y="3158707"/>
            <a:ext cx="550413" cy="438549"/>
          </a:xfrm>
          <a:prstGeom prst="rect">
            <a:avLst/>
          </a:prstGeom>
        </p:spPr>
        <p:txBody>
          <a:bodyPr wrap="none" lIns="68551" tIns="34274" rIns="68551" bIns="34274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endParaRPr lang="vi-VN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7541286" y="3657201"/>
            <a:ext cx="858190" cy="438549"/>
          </a:xfrm>
          <a:prstGeom prst="rect">
            <a:avLst/>
          </a:prstGeom>
        </p:spPr>
        <p:txBody>
          <a:bodyPr wrap="none" lIns="68551" tIns="34274" rIns="68551" bIns="34274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endParaRPr lang="vi-VN" sz="1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914400" y="345767"/>
            <a:ext cx="4055392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4. Read and complete.</a:t>
            </a:r>
          </a:p>
        </p:txBody>
      </p:sp>
      <p:cxnSp>
        <p:nvCxnSpPr>
          <p:cNvPr id="9" name="BÙI Liễu"/>
          <p:cNvCxnSpPr/>
          <p:nvPr/>
        </p:nvCxnSpPr>
        <p:spPr>
          <a:xfrm>
            <a:off x="742950" y="2419350"/>
            <a:ext cx="37719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BÙI Liễu"/>
          <p:cNvCxnSpPr/>
          <p:nvPr/>
        </p:nvCxnSpPr>
        <p:spPr>
          <a:xfrm>
            <a:off x="742950" y="2848526"/>
            <a:ext cx="37719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BÙI Liễu"/>
          <p:cNvCxnSpPr/>
          <p:nvPr/>
        </p:nvCxnSpPr>
        <p:spPr>
          <a:xfrm>
            <a:off x="742950" y="3249084"/>
            <a:ext cx="146685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BÙI Liễu"/>
          <p:cNvCxnSpPr/>
          <p:nvPr/>
        </p:nvCxnSpPr>
        <p:spPr>
          <a:xfrm flipV="1">
            <a:off x="2628900" y="3249084"/>
            <a:ext cx="1885950" cy="1377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Bùi Liễu 0968142780"/>
          <p:cNvCxnSpPr/>
          <p:nvPr/>
        </p:nvCxnSpPr>
        <p:spPr>
          <a:xfrm>
            <a:off x="1428750" y="4129131"/>
            <a:ext cx="280035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Bùi Liễu"/>
          <p:cNvSpPr/>
          <p:nvPr/>
        </p:nvSpPr>
        <p:spPr>
          <a:xfrm>
            <a:off x="402602" y="2209276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14" name="Bùi Liễu"/>
          <p:cNvSpPr/>
          <p:nvPr/>
        </p:nvSpPr>
        <p:spPr>
          <a:xfrm>
            <a:off x="402602" y="2596268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16" name="Bùi Liễu"/>
          <p:cNvSpPr/>
          <p:nvPr/>
        </p:nvSpPr>
        <p:spPr>
          <a:xfrm>
            <a:off x="2371486" y="3145621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3</a:t>
            </a:r>
            <a:endParaRPr lang="en-US" b="1" dirty="0"/>
          </a:p>
        </p:txBody>
      </p:sp>
      <p:sp>
        <p:nvSpPr>
          <p:cNvPr id="17" name="Bùi Liễu"/>
          <p:cNvSpPr/>
          <p:nvPr/>
        </p:nvSpPr>
        <p:spPr>
          <a:xfrm>
            <a:off x="1123950" y="4068587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1360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  <p:bldP spid="14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">
            <a:extLst>
              <a:ext uri="{FF2B5EF4-FFF2-40B4-BE49-F238E27FC236}">
                <a16:creationId xmlns:a16="http://schemas.microsoft.com/office/drawing/2014/main" xmlns="" id="{581BF71D-1C42-4E40-96C0-AE58A7682728}"/>
              </a:ext>
            </a:extLst>
          </p:cNvPr>
          <p:cNvSpPr txBox="1"/>
          <p:nvPr/>
        </p:nvSpPr>
        <p:spPr>
          <a:xfrm>
            <a:off x="533400" y="971550"/>
            <a:ext cx="7848600" cy="3614536"/>
          </a:xfrm>
          <a:prstGeom prst="roundRect">
            <a:avLst/>
          </a:prstGeom>
          <a:noFill/>
          <a:ln w="12700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vi-VN" sz="2000" dirty="0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 my bedroom. It is _______________.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There is a ________________. It is _________________.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There are two _____________. They are ______________.</a:t>
            </a:r>
          </a:p>
          <a:p>
            <a:pPr>
              <a:lnSpc>
                <a:spcPct val="150000"/>
              </a:lnSpc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"/>
          <p:cNvSpPr txBox="1">
            <a:spLocks/>
          </p:cNvSpPr>
          <p:nvPr/>
        </p:nvSpPr>
        <p:spPr>
          <a:xfrm>
            <a:off x="914401" y="283880"/>
            <a:ext cx="3143250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5. Let’s write.</a:t>
            </a:r>
          </a:p>
        </p:txBody>
      </p:sp>
      <p:pic>
        <p:nvPicPr>
          <p:cNvPr id="4" name="Bùi Liễu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2" t="42939" r="22133" b="12767"/>
          <a:stretch/>
        </p:blipFill>
        <p:spPr>
          <a:xfrm>
            <a:off x="3017386" y="2700454"/>
            <a:ext cx="3109228" cy="1759531"/>
          </a:xfrm>
          <a:custGeom>
            <a:avLst/>
            <a:gdLst>
              <a:gd name="connsiteX0" fmla="*/ 0 w 3109228"/>
              <a:gd name="connsiteY0" fmla="*/ 293261 h 1759531"/>
              <a:gd name="connsiteX1" fmla="*/ 293261 w 3109228"/>
              <a:gd name="connsiteY1" fmla="*/ 0 h 1759531"/>
              <a:gd name="connsiteX2" fmla="*/ 848256 w 3109228"/>
              <a:gd name="connsiteY2" fmla="*/ 0 h 1759531"/>
              <a:gd name="connsiteX3" fmla="*/ 1403252 w 3109228"/>
              <a:gd name="connsiteY3" fmla="*/ 0 h 1759531"/>
              <a:gd name="connsiteX4" fmla="*/ 2059155 w 3109228"/>
              <a:gd name="connsiteY4" fmla="*/ 0 h 1759531"/>
              <a:gd name="connsiteX5" fmla="*/ 2815967 w 3109228"/>
              <a:gd name="connsiteY5" fmla="*/ 0 h 1759531"/>
              <a:gd name="connsiteX6" fmla="*/ 3109228 w 3109228"/>
              <a:gd name="connsiteY6" fmla="*/ 293261 h 1759531"/>
              <a:gd name="connsiteX7" fmla="*/ 3109228 w 3109228"/>
              <a:gd name="connsiteY7" fmla="*/ 844575 h 1759531"/>
              <a:gd name="connsiteX8" fmla="*/ 3109228 w 3109228"/>
              <a:gd name="connsiteY8" fmla="*/ 1466270 h 1759531"/>
              <a:gd name="connsiteX9" fmla="*/ 2815967 w 3109228"/>
              <a:gd name="connsiteY9" fmla="*/ 1759531 h 1759531"/>
              <a:gd name="connsiteX10" fmla="*/ 2160063 w 3109228"/>
              <a:gd name="connsiteY10" fmla="*/ 1759531 h 1759531"/>
              <a:gd name="connsiteX11" fmla="*/ 1504160 w 3109228"/>
              <a:gd name="connsiteY11" fmla="*/ 1759531 h 1759531"/>
              <a:gd name="connsiteX12" fmla="*/ 293261 w 3109228"/>
              <a:gd name="connsiteY12" fmla="*/ 1759531 h 1759531"/>
              <a:gd name="connsiteX13" fmla="*/ 0 w 3109228"/>
              <a:gd name="connsiteY13" fmla="*/ 1466270 h 1759531"/>
              <a:gd name="connsiteX14" fmla="*/ 0 w 3109228"/>
              <a:gd name="connsiteY14" fmla="*/ 891496 h 1759531"/>
              <a:gd name="connsiteX15" fmla="*/ 0 w 3109228"/>
              <a:gd name="connsiteY15" fmla="*/ 293261 h 175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09228" h="1759531" fill="none" extrusionOk="0">
                <a:moveTo>
                  <a:pt x="0" y="293261"/>
                </a:moveTo>
                <a:cubicBezTo>
                  <a:pt x="13339" y="144060"/>
                  <a:pt x="132540" y="-7292"/>
                  <a:pt x="293261" y="0"/>
                </a:cubicBezTo>
                <a:cubicBezTo>
                  <a:pt x="496092" y="10621"/>
                  <a:pt x="683298" y="-1335"/>
                  <a:pt x="848256" y="0"/>
                </a:cubicBezTo>
                <a:cubicBezTo>
                  <a:pt x="1013214" y="1335"/>
                  <a:pt x="1176004" y="13054"/>
                  <a:pt x="1403252" y="0"/>
                </a:cubicBezTo>
                <a:cubicBezTo>
                  <a:pt x="1630500" y="-13054"/>
                  <a:pt x="1831659" y="-21318"/>
                  <a:pt x="2059155" y="0"/>
                </a:cubicBezTo>
                <a:cubicBezTo>
                  <a:pt x="2286651" y="21318"/>
                  <a:pt x="2600984" y="-27724"/>
                  <a:pt x="2815967" y="0"/>
                </a:cubicBezTo>
                <a:cubicBezTo>
                  <a:pt x="2978872" y="25814"/>
                  <a:pt x="3111623" y="158128"/>
                  <a:pt x="3109228" y="293261"/>
                </a:cubicBezTo>
                <a:cubicBezTo>
                  <a:pt x="3108560" y="459904"/>
                  <a:pt x="3091668" y="590322"/>
                  <a:pt x="3109228" y="844575"/>
                </a:cubicBezTo>
                <a:cubicBezTo>
                  <a:pt x="3126788" y="1098828"/>
                  <a:pt x="3119234" y="1307931"/>
                  <a:pt x="3109228" y="1466270"/>
                </a:cubicBezTo>
                <a:cubicBezTo>
                  <a:pt x="3105254" y="1621350"/>
                  <a:pt x="2960646" y="1795787"/>
                  <a:pt x="2815967" y="1759531"/>
                </a:cubicBezTo>
                <a:cubicBezTo>
                  <a:pt x="2613140" y="1745953"/>
                  <a:pt x="2332736" y="1765706"/>
                  <a:pt x="2160063" y="1759531"/>
                </a:cubicBezTo>
                <a:cubicBezTo>
                  <a:pt x="1987390" y="1753356"/>
                  <a:pt x="1652543" y="1759252"/>
                  <a:pt x="1504160" y="1759531"/>
                </a:cubicBezTo>
                <a:cubicBezTo>
                  <a:pt x="1355777" y="1759810"/>
                  <a:pt x="857708" y="1720125"/>
                  <a:pt x="293261" y="1759531"/>
                </a:cubicBezTo>
                <a:cubicBezTo>
                  <a:pt x="155271" y="1778911"/>
                  <a:pt x="-11924" y="1634755"/>
                  <a:pt x="0" y="1466270"/>
                </a:cubicBezTo>
                <a:cubicBezTo>
                  <a:pt x="22205" y="1315749"/>
                  <a:pt x="23962" y="1107999"/>
                  <a:pt x="0" y="891496"/>
                </a:cubicBezTo>
                <a:cubicBezTo>
                  <a:pt x="-23962" y="674993"/>
                  <a:pt x="-8602" y="572184"/>
                  <a:pt x="0" y="293261"/>
                </a:cubicBezTo>
                <a:close/>
              </a:path>
              <a:path w="3109228" h="1759531" stroke="0" extrusionOk="0">
                <a:moveTo>
                  <a:pt x="0" y="293261"/>
                </a:moveTo>
                <a:cubicBezTo>
                  <a:pt x="3571" y="138684"/>
                  <a:pt x="129027" y="-3049"/>
                  <a:pt x="293261" y="0"/>
                </a:cubicBezTo>
                <a:cubicBezTo>
                  <a:pt x="608053" y="-6730"/>
                  <a:pt x="672436" y="22496"/>
                  <a:pt x="923938" y="0"/>
                </a:cubicBezTo>
                <a:cubicBezTo>
                  <a:pt x="1175440" y="-22496"/>
                  <a:pt x="1348065" y="22775"/>
                  <a:pt x="1504160" y="0"/>
                </a:cubicBezTo>
                <a:cubicBezTo>
                  <a:pt x="1660255" y="-22775"/>
                  <a:pt x="1812852" y="5726"/>
                  <a:pt x="2109609" y="0"/>
                </a:cubicBezTo>
                <a:cubicBezTo>
                  <a:pt x="2406366" y="-5726"/>
                  <a:pt x="2504654" y="23662"/>
                  <a:pt x="2815967" y="0"/>
                </a:cubicBezTo>
                <a:cubicBezTo>
                  <a:pt x="2994149" y="-7810"/>
                  <a:pt x="3148390" y="123881"/>
                  <a:pt x="3109228" y="293261"/>
                </a:cubicBezTo>
                <a:cubicBezTo>
                  <a:pt x="3091718" y="454563"/>
                  <a:pt x="3096902" y="741380"/>
                  <a:pt x="3109228" y="903226"/>
                </a:cubicBezTo>
                <a:cubicBezTo>
                  <a:pt x="3121554" y="1065073"/>
                  <a:pt x="3125830" y="1193603"/>
                  <a:pt x="3109228" y="1466270"/>
                </a:cubicBezTo>
                <a:cubicBezTo>
                  <a:pt x="3120859" y="1665020"/>
                  <a:pt x="2995024" y="1793968"/>
                  <a:pt x="2815967" y="1759531"/>
                </a:cubicBezTo>
                <a:cubicBezTo>
                  <a:pt x="2597586" y="1752929"/>
                  <a:pt x="2452753" y="1753615"/>
                  <a:pt x="2235745" y="1759531"/>
                </a:cubicBezTo>
                <a:cubicBezTo>
                  <a:pt x="2018737" y="1765447"/>
                  <a:pt x="1799325" y="1765816"/>
                  <a:pt x="1680749" y="1759531"/>
                </a:cubicBezTo>
                <a:cubicBezTo>
                  <a:pt x="1562173" y="1753246"/>
                  <a:pt x="1373452" y="1746082"/>
                  <a:pt x="1075300" y="1759531"/>
                </a:cubicBezTo>
                <a:cubicBezTo>
                  <a:pt x="777148" y="1772980"/>
                  <a:pt x="638803" y="1721781"/>
                  <a:pt x="293261" y="1759531"/>
                </a:cubicBezTo>
                <a:cubicBezTo>
                  <a:pt x="127195" y="1756667"/>
                  <a:pt x="-15743" y="1633166"/>
                  <a:pt x="0" y="1466270"/>
                </a:cubicBezTo>
                <a:cubicBezTo>
                  <a:pt x="10309" y="1281385"/>
                  <a:pt x="7312" y="1026711"/>
                  <a:pt x="0" y="879766"/>
                </a:cubicBezTo>
                <a:cubicBezTo>
                  <a:pt x="-7312" y="732821"/>
                  <a:pt x="20784" y="474112"/>
                  <a:pt x="0" y="293261"/>
                </a:cubicBez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Bùi Liễu">
            <a:extLst>
              <a:ext uri="{FF2B5EF4-FFF2-40B4-BE49-F238E27FC236}">
                <a16:creationId xmlns:a16="http://schemas.microsoft.com/office/drawing/2014/main" xmlns="" id="{641DFD89-493E-4D14-A13B-EE5BB5F18E0C}"/>
              </a:ext>
            </a:extLst>
          </p:cNvPr>
          <p:cNvSpPr txBox="1"/>
          <p:nvPr/>
        </p:nvSpPr>
        <p:spPr>
          <a:xfrm>
            <a:off x="3538017" y="1262437"/>
            <a:ext cx="3123507" cy="392371"/>
          </a:xfrm>
          <a:prstGeom prst="rect">
            <a:avLst/>
          </a:prstGeom>
          <a:noFill/>
        </p:spPr>
        <p:txBody>
          <a:bodyPr wrap="square" lIns="68539" tIns="34268" rIns="68539" bIns="34268" rtlCol="0">
            <a:spAutoFit/>
          </a:bodyPr>
          <a:lstStyle/>
          <a:p>
            <a:pPr algn="ctr"/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</a:p>
        </p:txBody>
      </p:sp>
      <p:sp>
        <p:nvSpPr>
          <p:cNvPr id="9" name="Bùi Liễu">
            <a:extLst>
              <a:ext uri="{FF2B5EF4-FFF2-40B4-BE49-F238E27FC236}">
                <a16:creationId xmlns:a16="http://schemas.microsoft.com/office/drawing/2014/main" xmlns="" id="{641DFD89-493E-4D14-A13B-EE5BB5F18E0C}"/>
              </a:ext>
            </a:extLst>
          </p:cNvPr>
          <p:cNvSpPr txBox="1"/>
          <p:nvPr/>
        </p:nvSpPr>
        <p:spPr>
          <a:xfrm>
            <a:off x="2685702" y="1716693"/>
            <a:ext cx="1704629" cy="392371"/>
          </a:xfrm>
          <a:prstGeom prst="rect">
            <a:avLst/>
          </a:prstGeom>
          <a:noFill/>
        </p:spPr>
        <p:txBody>
          <a:bodyPr wrap="square" lIns="68539" tIns="34268" rIns="68539" bIns="34268" rtlCol="0">
            <a:spAutoFit/>
          </a:bodyPr>
          <a:lstStyle/>
          <a:p>
            <a:pPr algn="ctr"/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 / desk</a:t>
            </a:r>
          </a:p>
        </p:txBody>
      </p:sp>
      <p:sp>
        <p:nvSpPr>
          <p:cNvPr id="10" name="Bùi Liễu">
            <a:extLst>
              <a:ext uri="{FF2B5EF4-FFF2-40B4-BE49-F238E27FC236}">
                <a16:creationId xmlns:a16="http://schemas.microsoft.com/office/drawing/2014/main" xmlns="" id="{641DFD89-493E-4D14-A13B-EE5BB5F18E0C}"/>
              </a:ext>
            </a:extLst>
          </p:cNvPr>
          <p:cNvSpPr txBox="1"/>
          <p:nvPr/>
        </p:nvSpPr>
        <p:spPr>
          <a:xfrm>
            <a:off x="5099770" y="1716574"/>
            <a:ext cx="3123507" cy="392371"/>
          </a:xfrm>
          <a:prstGeom prst="rect">
            <a:avLst/>
          </a:prstGeom>
          <a:noFill/>
        </p:spPr>
        <p:txBody>
          <a:bodyPr wrap="square" lIns="68539" tIns="34268" rIns="68539" bIns="34268" rtlCol="0">
            <a:spAutoFit/>
          </a:bodyPr>
          <a:lstStyle/>
          <a:p>
            <a:pPr algn="ctr"/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/ old</a:t>
            </a:r>
          </a:p>
        </p:txBody>
      </p:sp>
      <p:sp>
        <p:nvSpPr>
          <p:cNvPr id="11" name="0968142780">
            <a:extLst>
              <a:ext uri="{FF2B5EF4-FFF2-40B4-BE49-F238E27FC236}">
                <a16:creationId xmlns:a16="http://schemas.microsoft.com/office/drawing/2014/main" xmlns="" id="{641DFD89-493E-4D14-A13B-EE5BB5F18E0C}"/>
              </a:ext>
            </a:extLst>
          </p:cNvPr>
          <p:cNvSpPr txBox="1"/>
          <p:nvPr/>
        </p:nvSpPr>
        <p:spPr>
          <a:xfrm>
            <a:off x="2274570" y="2181982"/>
            <a:ext cx="3123507" cy="392371"/>
          </a:xfrm>
          <a:prstGeom prst="rect">
            <a:avLst/>
          </a:prstGeom>
          <a:noFill/>
        </p:spPr>
        <p:txBody>
          <a:bodyPr wrap="square" lIns="68539" tIns="34268" rIns="68539" bIns="34268" rtlCol="0">
            <a:spAutoFit/>
          </a:bodyPr>
          <a:lstStyle/>
          <a:p>
            <a:pPr algn="ctr"/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chairs</a:t>
            </a:r>
          </a:p>
        </p:txBody>
      </p:sp>
      <p:sp>
        <p:nvSpPr>
          <p:cNvPr id="12" name="0968142780">
            <a:extLst>
              <a:ext uri="{FF2B5EF4-FFF2-40B4-BE49-F238E27FC236}">
                <a16:creationId xmlns:a16="http://schemas.microsoft.com/office/drawing/2014/main" xmlns="" id="{641DFD89-493E-4D14-A13B-EE5BB5F18E0C}"/>
              </a:ext>
            </a:extLst>
          </p:cNvPr>
          <p:cNvSpPr txBox="1"/>
          <p:nvPr/>
        </p:nvSpPr>
        <p:spPr>
          <a:xfrm>
            <a:off x="5879955" y="2174770"/>
            <a:ext cx="1978949" cy="392371"/>
          </a:xfrm>
          <a:prstGeom prst="rect">
            <a:avLst/>
          </a:prstGeom>
          <a:noFill/>
        </p:spPr>
        <p:txBody>
          <a:bodyPr wrap="square" lIns="68539" tIns="34268" rIns="68539" bIns="34268" rtlCol="0">
            <a:spAutoFit/>
          </a:bodyPr>
          <a:lstStyle/>
          <a:p>
            <a:pPr algn="ctr"/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/ new</a:t>
            </a:r>
          </a:p>
        </p:txBody>
      </p:sp>
    </p:spTree>
    <p:extLst>
      <p:ext uri="{BB962C8B-B14F-4D97-AF65-F5344CB8AC3E}">
        <p14:creationId xmlns:p14="http://schemas.microsoft.com/office/powerpoint/2010/main" val="36276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"/>
          <p:cNvSpPr txBox="1">
            <a:spLocks/>
          </p:cNvSpPr>
          <p:nvPr/>
        </p:nvSpPr>
        <p:spPr>
          <a:xfrm>
            <a:off x="1066800" y="438150"/>
            <a:ext cx="2495551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6. Project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819150"/>
            <a:ext cx="4081275" cy="398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2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057400" y="769620"/>
            <a:ext cx="5486400" cy="1183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09" y="1953086"/>
            <a:ext cx="4021782" cy="277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751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ùi Liễu 0968142780">
            <a:extLst>
              <a:ext uri="{FF2B5EF4-FFF2-40B4-BE49-F238E27FC236}">
                <a16:creationId xmlns=""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b="2863"/>
          <a:stretch/>
        </p:blipFill>
        <p:spPr>
          <a:xfrm>
            <a:off x="1541955" y="1492126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43" name="Bùi Liễu 0968142780"/>
          <p:cNvSpPr txBox="1"/>
          <p:nvPr/>
        </p:nvSpPr>
        <p:spPr>
          <a:xfrm>
            <a:off x="672099" y="3743552"/>
            <a:ext cx="1143262" cy="577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a desk</a:t>
            </a:r>
          </a:p>
        </p:txBody>
      </p:sp>
      <p:sp>
        <p:nvSpPr>
          <p:cNvPr id="46" name="Bùi Liễu 0968142780"/>
          <p:cNvSpPr txBox="1"/>
          <p:nvPr/>
        </p:nvSpPr>
        <p:spPr>
          <a:xfrm>
            <a:off x="4859934" y="4174773"/>
            <a:ext cx="1653018" cy="577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two doors</a:t>
            </a:r>
          </a:p>
        </p:txBody>
      </p:sp>
      <p:sp>
        <p:nvSpPr>
          <p:cNvPr id="47" name="Bùi liễu 0968142780"/>
          <p:cNvSpPr txBox="1"/>
          <p:nvPr/>
        </p:nvSpPr>
        <p:spPr>
          <a:xfrm>
            <a:off x="3073155" y="4174773"/>
            <a:ext cx="987770" cy="577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a bed</a:t>
            </a:r>
          </a:p>
        </p:txBody>
      </p:sp>
      <p:sp>
        <p:nvSpPr>
          <p:cNvPr id="48" name="Bùi Liễu 0968142780"/>
          <p:cNvSpPr txBox="1"/>
          <p:nvPr/>
        </p:nvSpPr>
        <p:spPr>
          <a:xfrm>
            <a:off x="6743755" y="3743552"/>
            <a:ext cx="2095445" cy="577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t</a:t>
            </a:r>
            <a:r>
              <a:rPr lang="vi-VN" sz="2400" dirty="0" err="1">
                <a:solidFill>
                  <a:schemeClr val="tx1"/>
                </a:solidFill>
              </a:rPr>
              <a:t>wo</a:t>
            </a:r>
            <a:r>
              <a:rPr lang="vi-VN" sz="24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windows</a:t>
            </a:r>
          </a:p>
        </p:txBody>
      </p:sp>
      <p:sp>
        <p:nvSpPr>
          <p:cNvPr id="18" name="0968142780"/>
          <p:cNvSpPr/>
          <p:nvPr/>
        </p:nvSpPr>
        <p:spPr>
          <a:xfrm>
            <a:off x="2350274" y="1337737"/>
            <a:ext cx="4227397" cy="463363"/>
          </a:xfrm>
          <a:prstGeom prst="wedgeRoundRectCallout">
            <a:avLst>
              <a:gd name="adj1" fmla="val -57814"/>
              <a:gd name="adj2" fmla="val -6130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There’s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_____ in the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room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Facebook: Bùi Liễu">
            <a:extLst>
              <a:ext uri="{FF2B5EF4-FFF2-40B4-BE49-F238E27FC236}">
                <a16:creationId xmlns=""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362201" y="1903152"/>
            <a:ext cx="4339993" cy="408623"/>
          </a:xfrm>
          <a:prstGeom prst="wedgeRoundRectCallout">
            <a:avLst>
              <a:gd name="adj1" fmla="val -57815"/>
              <a:gd name="adj2" fmla="val -49966"/>
              <a:gd name="adj3" fmla="val 16667"/>
            </a:avLst>
          </a:prstGeom>
          <a:solidFill>
            <a:srgbClr val="F9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There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are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 in the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room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0968142780">
            <a:extLst>
              <a:ext uri="{FF2B5EF4-FFF2-40B4-BE49-F238E27FC236}">
                <a16:creationId xmlns="" xmlns:a16="http://schemas.microsoft.com/office/drawing/2014/main" id="{265934E3-9493-4E52-BE5C-75B9488CB34E}"/>
              </a:ext>
            </a:extLst>
          </p:cNvPr>
          <p:cNvSpPr txBox="1">
            <a:spLocks/>
          </p:cNvSpPr>
          <p:nvPr/>
        </p:nvSpPr>
        <p:spPr>
          <a:xfrm>
            <a:off x="535003" y="316780"/>
            <a:ext cx="2893638" cy="510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b="1" dirty="0" err="1">
                <a:solidFill>
                  <a:schemeClr val="tx1"/>
                </a:solidFill>
                <a:latin typeface="+mn-lt"/>
                <a:cs typeface="Arial" pitchFamily="34" charset="0"/>
              </a:rPr>
              <a:t>Unit</a:t>
            </a:r>
            <a:r>
              <a:rPr lang="vi-VN" sz="20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 14 </a:t>
            </a:r>
            <a:r>
              <a:rPr lang="vi-VN" sz="2000" b="1" dirty="0" err="1">
                <a:solidFill>
                  <a:schemeClr val="tx1"/>
                </a:solidFill>
                <a:latin typeface="+mn-lt"/>
                <a:cs typeface="Arial" pitchFamily="34" charset="0"/>
              </a:rPr>
              <a:t>Lesson</a:t>
            </a:r>
            <a:r>
              <a:rPr lang="vi-VN" sz="20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 1</a:t>
            </a:r>
            <a:endParaRPr lang="en-US" sz="2000" b="1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44" name="Bùi liễu 0968142780">
            <a:extLst>
              <a:ext uri="{FF2B5EF4-FFF2-40B4-BE49-F238E27FC236}">
                <a16:creationId xmlns="" xmlns:a16="http://schemas.microsoft.com/office/drawing/2014/main" id="{43ED47AF-ECC1-413F-8D5C-2DD86572847A}"/>
              </a:ext>
            </a:extLst>
          </p:cNvPr>
          <p:cNvSpPr/>
          <p:nvPr/>
        </p:nvSpPr>
        <p:spPr>
          <a:xfrm>
            <a:off x="6749748" y="1623072"/>
            <a:ext cx="2079608" cy="397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there’s = there is</a:t>
            </a:r>
          </a:p>
        </p:txBody>
      </p:sp>
      <p:pic>
        <p:nvPicPr>
          <p:cNvPr id="51" name="Bùi Liễu">
            <a:extLst>
              <a:ext uri="{FF2B5EF4-FFF2-40B4-BE49-F238E27FC236}">
                <a16:creationId xmlns="" xmlns:a16="http://schemas.microsoft.com/office/drawing/2014/main" id="{2401B4F9-8834-4C99-8279-879AE50F8E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203" y="2735580"/>
            <a:ext cx="1587499" cy="11257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</p:pic>
      <p:pic>
        <p:nvPicPr>
          <p:cNvPr id="52" name="Bùi Liễu">
            <a:extLst>
              <a:ext uri="{FF2B5EF4-FFF2-40B4-BE49-F238E27FC236}">
                <a16:creationId xmlns="" xmlns:a16="http://schemas.microsoft.com/office/drawing/2014/main" id="{F8BA7D8B-6086-42EB-B8C3-E0B5C3497F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00" y="2724150"/>
            <a:ext cx="1916846" cy="11257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</p:pic>
      <p:pic>
        <p:nvPicPr>
          <p:cNvPr id="53" name="Bùi Liễu">
            <a:extLst>
              <a:ext uri="{FF2B5EF4-FFF2-40B4-BE49-F238E27FC236}">
                <a16:creationId xmlns="" xmlns:a16="http://schemas.microsoft.com/office/drawing/2014/main" id="{C7A42B60-BEF7-410E-95F0-D6DB093D72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768" y="3129160"/>
            <a:ext cx="1587500" cy="11257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</p:pic>
      <p:pic>
        <p:nvPicPr>
          <p:cNvPr id="54" name="Bùi Liễu">
            <a:extLst>
              <a:ext uri="{FF2B5EF4-FFF2-40B4-BE49-F238E27FC236}">
                <a16:creationId xmlns="" xmlns:a16="http://schemas.microsoft.com/office/drawing/2014/main" id="{D03F2849-C055-40DA-9A86-5E4532DF70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986" y="3118350"/>
            <a:ext cx="1587499" cy="11257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91179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6" grpId="0"/>
      <p:bldP spid="47" grpId="0"/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905000" y="742950"/>
            <a:ext cx="5643563" cy="30099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609850" y="2114550"/>
            <a:ext cx="3943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Warm-up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95461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ùi Liễu 0968142780">
            <a:extLst>
              <a:ext uri="{FF2B5EF4-FFF2-40B4-BE49-F238E27FC236}">
                <a16:creationId xmlns:a16="http://schemas.microsoft.com/office/drawing/2014/main" xmlns="" id="{643EA97C-C39E-4472-89FA-06A40FF930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b="2863"/>
          <a:stretch/>
        </p:blipFill>
        <p:spPr>
          <a:xfrm>
            <a:off x="1794665" y="1445846"/>
            <a:ext cx="439867" cy="46336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43" name="Bùi Liễu 0968142780"/>
          <p:cNvSpPr txBox="1"/>
          <p:nvPr/>
        </p:nvSpPr>
        <p:spPr>
          <a:xfrm>
            <a:off x="417207" y="3857440"/>
            <a:ext cx="1617751" cy="577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door / big</a:t>
            </a:r>
          </a:p>
        </p:txBody>
      </p:sp>
      <p:sp>
        <p:nvSpPr>
          <p:cNvPr id="46" name="Bùi Liễu 0968142780"/>
          <p:cNvSpPr txBox="1"/>
          <p:nvPr/>
        </p:nvSpPr>
        <p:spPr>
          <a:xfrm>
            <a:off x="4648200" y="4227579"/>
            <a:ext cx="1996060" cy="577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chairs / new</a:t>
            </a:r>
          </a:p>
        </p:txBody>
      </p:sp>
      <p:sp>
        <p:nvSpPr>
          <p:cNvPr id="47" name="Bùi liễu 0968142780"/>
          <p:cNvSpPr txBox="1"/>
          <p:nvPr/>
        </p:nvSpPr>
        <p:spPr>
          <a:xfrm>
            <a:off x="2362200" y="4227579"/>
            <a:ext cx="1944764" cy="577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door / small</a:t>
            </a:r>
          </a:p>
        </p:txBody>
      </p:sp>
      <p:sp>
        <p:nvSpPr>
          <p:cNvPr id="48" name="Bùi Liễu 0968142780"/>
          <p:cNvSpPr txBox="1"/>
          <p:nvPr/>
        </p:nvSpPr>
        <p:spPr>
          <a:xfrm>
            <a:off x="6904798" y="3796358"/>
            <a:ext cx="1858202" cy="577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chairs / old</a:t>
            </a:r>
          </a:p>
        </p:txBody>
      </p:sp>
      <p:sp>
        <p:nvSpPr>
          <p:cNvPr id="18" name="0968142780"/>
          <p:cNvSpPr/>
          <p:nvPr/>
        </p:nvSpPr>
        <p:spPr>
          <a:xfrm>
            <a:off x="2633169" y="1352550"/>
            <a:ext cx="3974325" cy="463363"/>
          </a:xfrm>
          <a:prstGeom prst="wedgeRoundRectCallout">
            <a:avLst>
              <a:gd name="adj1" fmla="val -58027"/>
              <a:gd name="adj2" fmla="val -247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_____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 _________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Facebook: 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2542243" y="1925580"/>
            <a:ext cx="4090651" cy="408623"/>
          </a:xfrm>
          <a:prstGeom prst="wedgeRoundRectCallout">
            <a:avLst>
              <a:gd name="adj1" fmla="val -57815"/>
              <a:gd name="adj2" fmla="val -4996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The ______ are ________.</a:t>
            </a:r>
          </a:p>
        </p:txBody>
      </p:sp>
      <p:pic>
        <p:nvPicPr>
          <p:cNvPr id="28" name="Bùi Liễu">
            <a:extLst>
              <a:ext uri="{FF2B5EF4-FFF2-40B4-BE49-F238E27FC236}">
                <a16:creationId xmlns:a16="http://schemas.microsoft.com/office/drawing/2014/main" xmlns="" id="{A9C9D0CB-17E7-4BA4-BB92-E7FA0978B5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501" y="2676423"/>
            <a:ext cx="1515789" cy="11810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29" name="Bùi Liễu">
            <a:extLst>
              <a:ext uri="{FF2B5EF4-FFF2-40B4-BE49-F238E27FC236}">
                <a16:creationId xmlns:a16="http://schemas.microsoft.com/office/drawing/2014/main" xmlns="" id="{0895FC94-E4F6-4007-98D4-61B50D3FA7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41" y="2673725"/>
            <a:ext cx="1490417" cy="118371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30" name="Bùi Liễu">
            <a:extLst>
              <a:ext uri="{FF2B5EF4-FFF2-40B4-BE49-F238E27FC236}">
                <a16:creationId xmlns:a16="http://schemas.microsoft.com/office/drawing/2014/main" xmlns="" id="{95C6A4E5-EE9C-4F12-9E2A-B2C34534CC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557" y="3047163"/>
            <a:ext cx="1486265" cy="118041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31" name="Bùi Liễu">
            <a:extLst>
              <a:ext uri="{FF2B5EF4-FFF2-40B4-BE49-F238E27FC236}">
                <a16:creationId xmlns:a16="http://schemas.microsoft.com/office/drawing/2014/main" xmlns="" id="{99144290-57E6-4D0B-AE8B-5C147E64B0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57" y="3033156"/>
            <a:ext cx="1566380" cy="120386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42" name="0968142780">
            <a:extLst>
              <a:ext uri="{FF2B5EF4-FFF2-40B4-BE49-F238E27FC236}">
                <a16:creationId xmlns:a16="http://schemas.microsoft.com/office/drawing/2014/main" xmlns="" id="{D6B6520F-818E-4DB4-9870-43CE5275D5BD}"/>
              </a:ext>
            </a:extLst>
          </p:cNvPr>
          <p:cNvSpPr txBox="1">
            <a:spLocks/>
          </p:cNvSpPr>
          <p:nvPr/>
        </p:nvSpPr>
        <p:spPr>
          <a:xfrm>
            <a:off x="787713" y="460152"/>
            <a:ext cx="2893638" cy="510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 </a:t>
            </a:r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</a:t>
            </a:r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39730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6" grpId="0"/>
      <p:bldP spid="47" grpId="0"/>
      <p:bldP spid="4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644" y="972752"/>
            <a:ext cx="7042595" cy="306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975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"/>
            <a:ext cx="75438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87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90550"/>
            <a:ext cx="71628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87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361878" y="666750"/>
            <a:ext cx="2420243" cy="61004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33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"/>
          <p:cNvSpPr/>
          <p:nvPr/>
        </p:nvSpPr>
        <p:spPr>
          <a:xfrm>
            <a:off x="533400" y="2000250"/>
            <a:ext cx="838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</a:pPr>
            <a:r>
              <a:rPr lang="en-US" sz="2400" b="1" kern="0" dirty="0" smtClean="0">
                <a:solidFill>
                  <a:srgbClr val="043025"/>
                </a:solidFill>
                <a:latin typeface="Comic Sans MS" panose="030F0702030302020204" pitchFamily="66" charset="0"/>
                <a:cs typeface="Arial"/>
                <a:sym typeface="Arial"/>
              </a:rPr>
              <a:t>-Review </a:t>
            </a:r>
            <a:r>
              <a:rPr lang="en-US" sz="2400" b="1" kern="0" dirty="0">
                <a:solidFill>
                  <a:srgbClr val="043025"/>
                </a:solidFill>
                <a:latin typeface="Comic Sans MS" panose="030F0702030302020204" pitchFamily="66" charset="0"/>
                <a:cs typeface="Arial"/>
                <a:sym typeface="Arial"/>
              </a:rPr>
              <a:t>the vocabulary and model </a:t>
            </a:r>
            <a:r>
              <a:rPr lang="en-US" sz="2400" b="1" kern="0" dirty="0" smtClean="0">
                <a:solidFill>
                  <a:srgbClr val="043025"/>
                </a:solidFill>
                <a:latin typeface="Comic Sans MS" panose="030F0702030302020204" pitchFamily="66" charset="0"/>
                <a:cs typeface="Arial"/>
                <a:sym typeface="Arial"/>
              </a:rPr>
              <a:t>sentences.</a:t>
            </a:r>
            <a:endParaRPr lang="en-US" sz="2400" b="1" kern="0" dirty="0">
              <a:solidFill>
                <a:srgbClr val="043025"/>
              </a:solidFill>
              <a:latin typeface="Comic Sans MS" panose="030F0702030302020204" pitchFamily="66" charset="0"/>
              <a:cs typeface="Arial"/>
              <a:sym typeface="Arial"/>
            </a:endParaRPr>
          </a:p>
          <a:p>
            <a:pPr lvl="0">
              <a:buClr>
                <a:srgbClr val="000000"/>
              </a:buClr>
            </a:pPr>
            <a:r>
              <a:rPr lang="en-US" sz="2400" b="1" kern="0" dirty="0" smtClean="0">
                <a:solidFill>
                  <a:srgbClr val="043025"/>
                </a:solidFill>
                <a:latin typeface="Comic Sans MS" panose="030F0702030302020204" pitchFamily="66" charset="0"/>
                <a:cs typeface="Arial"/>
                <a:sym typeface="Arial"/>
              </a:rPr>
              <a:t>-Be </a:t>
            </a:r>
            <a:r>
              <a:rPr lang="en-US" sz="2400" b="1" kern="0" dirty="0">
                <a:solidFill>
                  <a:srgbClr val="043025"/>
                </a:solidFill>
                <a:latin typeface="Comic Sans MS" panose="030F0702030302020204" pitchFamily="66" charset="0"/>
                <a:cs typeface="Arial"/>
                <a:sym typeface="Arial"/>
              </a:rPr>
              <a:t>ready for: Unit </a:t>
            </a:r>
            <a:r>
              <a:rPr lang="en-US" sz="2400" b="1" kern="0" dirty="0" smtClean="0">
                <a:solidFill>
                  <a:srgbClr val="043025"/>
                </a:solidFill>
                <a:latin typeface="Comic Sans MS" panose="030F0702030302020204" pitchFamily="66" charset="0"/>
                <a:cs typeface="Arial"/>
                <a:sym typeface="Arial"/>
              </a:rPr>
              <a:t>15-Lesson1 –Activities 1,2,3 </a:t>
            </a:r>
            <a:endParaRPr lang="en-US" sz="2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19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776494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514600" y="2390312"/>
            <a:ext cx="422910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06257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1" y="457201"/>
            <a:ext cx="4179677" cy="4179677"/>
          </a:xfrm>
          <a:prstGeom prst="rect">
            <a:avLst/>
          </a:prstGeom>
        </p:spPr>
      </p:pic>
      <p:sp>
        <p:nvSpPr>
          <p:cNvPr id="3" name="Bùi Liễu"/>
          <p:cNvSpPr txBox="1"/>
          <p:nvPr/>
        </p:nvSpPr>
        <p:spPr>
          <a:xfrm>
            <a:off x="2979745" y="2000251"/>
            <a:ext cx="324938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Let’s play! </a:t>
            </a:r>
          </a:p>
        </p:txBody>
      </p:sp>
    </p:spTree>
    <p:extLst>
      <p:ext uri="{BB962C8B-B14F-4D97-AF65-F5344CB8AC3E}">
        <p14:creationId xmlns:p14="http://schemas.microsoft.com/office/powerpoint/2010/main" val="45302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500" r="413" b="4652"/>
          <a:stretch/>
        </p:blipFill>
        <p:spPr>
          <a:xfrm>
            <a:off x="12364" y="22860"/>
            <a:ext cx="9131636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22860"/>
            <a:ext cx="9143999" cy="51435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824724" y="4234709"/>
            <a:ext cx="1264699" cy="393191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1559206" y="-136933"/>
            <a:ext cx="5861957" cy="19600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950" b="1" spc="28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The studious ants</a:t>
            </a:r>
            <a:endParaRPr lang="en-US" sz="4950" b="1" spc="28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5742553" y="3643792"/>
            <a:ext cx="839308" cy="31024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75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PLAY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>
            <a:off x="6629401" y="1553630"/>
            <a:ext cx="899659" cy="10181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10800000">
            <a:off x="1883783" y="1975428"/>
            <a:ext cx="689455" cy="7152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044" y="2314959"/>
            <a:ext cx="1553128" cy="1200568"/>
          </a:xfrm>
          <a:prstGeom prst="rect">
            <a:avLst/>
          </a:prstGeom>
        </p:spPr>
      </p:pic>
      <p:pic>
        <p:nvPicPr>
          <p:cNvPr id="2" name="45678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03703" y="2095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9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 numSld="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1500" r="413" b="465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9144000" cy="5163966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6261936" y="4654695"/>
            <a:ext cx="824663" cy="446855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NEXT</a:t>
            </a:r>
            <a:endParaRPr lang="en-US" sz="135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48" name="ms pham"/>
          <p:cNvGrpSpPr/>
          <p:nvPr/>
        </p:nvGrpSpPr>
        <p:grpSpPr>
          <a:xfrm>
            <a:off x="4051027" y="4770775"/>
            <a:ext cx="1264699" cy="393191"/>
            <a:chOff x="4767506" y="6385368"/>
            <a:chExt cx="2248353" cy="699007"/>
          </a:xfrm>
        </p:grpSpPr>
        <p:pic>
          <p:nvPicPr>
            <p:cNvPr id="45" name="54484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8488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ms pham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1873006" y="693034"/>
            <a:ext cx="5397987" cy="2273085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cdc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ms pham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79098" y="3163469"/>
            <a:ext cx="2885831" cy="1452980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4171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two </a:t>
                </a:r>
                <a:r>
                  <a:rPr lang="en-US" altLang="zh-CN" sz="2400" b="1" dirty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doors in the </a:t>
                </a:r>
                <a:r>
                  <a:rPr lang="en-US" altLang="zh-CN" sz="2400" b="1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room</a:t>
                </a:r>
                <a:endParaRPr lang="zh-CN" altLang="en-US" sz="2400" b="1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252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vfv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709498" y="543764"/>
            <a:ext cx="1840742" cy="468448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4545"/>
          <p:cNvGrpSpPr/>
          <p:nvPr/>
        </p:nvGrpSpPr>
        <p:grpSpPr>
          <a:xfrm>
            <a:off x="-1561528" y="3203974"/>
            <a:ext cx="1505888" cy="117480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87" y="1072903"/>
            <a:ext cx="2639229" cy="13747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44749" y="2359443"/>
            <a:ext cx="44262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Comic Sans MS" panose="030F0702030302020204" pitchFamily="66" charset="0"/>
              </a:rPr>
              <a:t>There are ___________.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3917" y="1020341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6325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1500" r="413" b="4652"/>
          <a:stretch/>
        </p:blipFill>
        <p:spPr>
          <a:xfrm>
            <a:off x="0" y="0"/>
            <a:ext cx="9201150" cy="51435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913" y="1"/>
            <a:ext cx="9179913" cy="5100794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3824724" y="4234709"/>
            <a:ext cx="1264699" cy="393191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136570" y="697648"/>
            <a:ext cx="4834946" cy="2313489"/>
            <a:chOff x="1719530" y="644142"/>
            <a:chExt cx="8168169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0" y="644142"/>
              <a:ext cx="8168169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377403" y="2978323"/>
            <a:ext cx="2885831" cy="1452980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a </a:t>
                </a:r>
                <a:r>
                  <a:rPr lang="en-US" altLang="zh-CN" sz="2400" b="1" dirty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bed</a:t>
                </a:r>
              </a:p>
              <a:p>
                <a:pPr algn="ctr"/>
                <a:r>
                  <a:rPr lang="en-US" altLang="zh-CN" sz="2400" b="1" dirty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in the </a:t>
                </a:r>
                <a:r>
                  <a:rPr lang="en-US" altLang="zh-CN" sz="2400" b="1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room</a:t>
                </a:r>
                <a:endParaRPr lang="zh-CN" altLang="en-US" sz="2400" b="1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  <a:p>
                <a:pPr algn="ctr"/>
                <a:endParaRPr lang="zh-CN" altLang="en-US" sz="2400" b="1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651629" y="466619"/>
            <a:ext cx="1840742" cy="468448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1561528" y="3203974"/>
            <a:ext cx="1505888" cy="117480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880" y="995862"/>
            <a:ext cx="2460451" cy="1424427"/>
          </a:xfrm>
          <a:prstGeom prst="roundRect">
            <a:avLst>
              <a:gd name="adj" fmla="val 5528"/>
            </a:avLst>
          </a:prstGeom>
          <a:ln>
            <a:noFill/>
          </a:ln>
        </p:spPr>
      </p:pic>
      <p:sp>
        <p:nvSpPr>
          <p:cNvPr id="28" name="Right Arrow 27">
            <a:hlinkClick r:id="" action="ppaction://hlinkshowjump?jump=nextslide"/>
          </p:cNvPr>
          <p:cNvSpPr/>
          <p:nvPr/>
        </p:nvSpPr>
        <p:spPr>
          <a:xfrm>
            <a:off x="6343650" y="4657489"/>
            <a:ext cx="819150" cy="446855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NEXT</a:t>
            </a:r>
            <a:endParaRPr lang="en-US" sz="135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5172736" y="1997597"/>
            <a:ext cx="328215" cy="1143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2580969" y="2368111"/>
            <a:ext cx="41281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Comic Sans MS" panose="030F0702030302020204" pitchFamily="66" charset="0"/>
              </a:rPr>
              <a:t>There’s ____________.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93917" y="1020341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2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753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1500" r="413" b="465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51632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3824724" y="4234709"/>
            <a:ext cx="1264699" cy="393191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286000" y="728675"/>
            <a:ext cx="4758748" cy="2313490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377403" y="2978323"/>
            <a:ext cx="2885831" cy="1452980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400" b="1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altLang="zh-CN" sz="2400" b="1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a </a:t>
                </a:r>
                <a:r>
                  <a:rPr lang="en-US" altLang="zh-CN" sz="2400" b="1" dirty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desk </a:t>
                </a:r>
              </a:p>
              <a:p>
                <a:pPr algn="ctr"/>
                <a:r>
                  <a:rPr lang="en-US" altLang="zh-CN" sz="2400" b="1" dirty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in the </a:t>
                </a:r>
                <a:r>
                  <a:rPr lang="en-US" altLang="zh-CN" sz="2400" b="1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room</a:t>
                </a:r>
                <a:endParaRPr lang="zh-CN" altLang="en-US" sz="2400" b="1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  <a:p>
                <a:pPr algn="ctr"/>
                <a:endParaRPr lang="zh-CN" altLang="en-US" sz="2400" b="1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651629" y="530142"/>
            <a:ext cx="1840742" cy="468448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1561528" y="3203974"/>
            <a:ext cx="1505888" cy="117480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981" y="1088423"/>
            <a:ext cx="2488822" cy="1281182"/>
          </a:xfrm>
          <a:prstGeom prst="roundRect">
            <a:avLst>
              <a:gd name="adj" fmla="val 4243"/>
            </a:avLst>
          </a:prstGeom>
          <a:ln>
            <a:noFill/>
          </a:ln>
        </p:spPr>
      </p:pic>
      <p:sp>
        <p:nvSpPr>
          <p:cNvPr id="28" name="Right Arrow 27">
            <a:hlinkClick r:id="" action="ppaction://hlinkshowjump?jump=nextslide"/>
          </p:cNvPr>
          <p:cNvSpPr/>
          <p:nvPr/>
        </p:nvSpPr>
        <p:spPr>
          <a:xfrm>
            <a:off x="6343650" y="4657489"/>
            <a:ext cx="819150" cy="446855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NEXT</a:t>
            </a:r>
            <a:endParaRPr lang="en-US" sz="135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747465" y="2246264"/>
            <a:ext cx="41281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Comic Sans MS" panose="030F0702030302020204" pitchFamily="66" charset="0"/>
              </a:rPr>
              <a:t>There’s __________.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93917" y="1020341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2265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1500" r="413" b="4652"/>
          <a:stretch/>
        </p:blipFill>
        <p:spPr>
          <a:xfrm>
            <a:off x="0" y="0"/>
            <a:ext cx="9201150" cy="51435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9143999" cy="5143501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3824724" y="4234709"/>
            <a:ext cx="1264699" cy="393191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1994691" y="686441"/>
            <a:ext cx="5211768" cy="2401905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377403" y="2978323"/>
            <a:ext cx="2885831" cy="1452980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400" b="1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altLang="zh-CN" sz="2400" b="1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are </a:t>
                </a:r>
                <a:r>
                  <a:rPr lang="en-US" altLang="zh-CN" sz="2400" b="1" dirty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two windows in the </a:t>
                </a:r>
                <a:r>
                  <a:rPr lang="en-US" altLang="zh-CN" sz="2400" b="1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room</a:t>
                </a:r>
                <a:endParaRPr lang="zh-CN" altLang="en-US" sz="2400" b="1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  <a:p>
                <a:pPr algn="ctr"/>
                <a:endParaRPr lang="zh-CN" altLang="en-US" sz="2400" b="1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69816" y="486210"/>
            <a:ext cx="1840742" cy="468448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1561528" y="3203974"/>
            <a:ext cx="1505888" cy="117480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1" name="Right Arrow 30">
            <a:hlinkClick r:id="" action="ppaction://hlinkshowjump?jump=nextslide"/>
          </p:cNvPr>
          <p:cNvSpPr/>
          <p:nvPr/>
        </p:nvSpPr>
        <p:spPr>
          <a:xfrm>
            <a:off x="6934200" y="4431303"/>
            <a:ext cx="834020" cy="48877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NEXT</a:t>
            </a:r>
            <a:endParaRPr lang="en-US" sz="135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072" y="1055098"/>
            <a:ext cx="2442965" cy="1272493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581403" y="2311647"/>
            <a:ext cx="41281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Comic Sans MS" panose="030F0702030302020204" pitchFamily="66" charset="0"/>
              </a:rPr>
              <a:t>There ______________.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3917" y="1020341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2923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1500" r="413" b="4652"/>
          <a:stretch/>
        </p:blipFill>
        <p:spPr>
          <a:xfrm>
            <a:off x="0" y="0"/>
            <a:ext cx="9201150" cy="51435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201150" cy="5143501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3824724" y="4234709"/>
            <a:ext cx="1264699" cy="393191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1999335" y="388654"/>
            <a:ext cx="5444548" cy="2554305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377403" y="2978323"/>
            <a:ext cx="2885831" cy="1452980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400" b="1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altLang="zh-CN" sz="2400" b="1" dirty="0" smtClean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are old</a:t>
                </a:r>
                <a:endParaRPr lang="zh-CN" altLang="en-US" sz="2400" b="1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898056" y="197815"/>
            <a:ext cx="1840742" cy="468448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1561528" y="3203974"/>
            <a:ext cx="1505888" cy="117480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1" name="Right Arrow 30">
            <a:hlinkClick r:id="" action="ppaction://hlinkshowjump?jump=nextslide"/>
          </p:cNvPr>
          <p:cNvSpPr/>
          <p:nvPr/>
        </p:nvSpPr>
        <p:spPr>
          <a:xfrm>
            <a:off x="6972300" y="4431303"/>
            <a:ext cx="876300" cy="580871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NEXT</a:t>
            </a:r>
            <a:endParaRPr lang="en-US" sz="135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57" y="717679"/>
            <a:ext cx="2269984" cy="138408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658031" y="2162450"/>
            <a:ext cx="41281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Comic Sans MS" panose="030F0702030302020204" pitchFamily="66" charset="0"/>
              </a:rPr>
              <a:t>The chairs _________.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3917" y="1020341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6363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pring Season by Slidesgo">
  <a:themeElements>
    <a:clrScheme name="Simple Light">
      <a:dk1>
        <a:srgbClr val="FFECB4"/>
      </a:dk1>
      <a:lt1>
        <a:srgbClr val="F9B53D"/>
      </a:lt1>
      <a:dk2>
        <a:srgbClr val="FAD9D4"/>
      </a:dk2>
      <a:lt2>
        <a:srgbClr val="F4AF98"/>
      </a:lt2>
      <a:accent1>
        <a:srgbClr val="F9786B"/>
      </a:accent1>
      <a:accent2>
        <a:srgbClr val="F43B3B"/>
      </a:accent2>
      <a:accent3>
        <a:srgbClr val="83B2A9"/>
      </a:accent3>
      <a:accent4>
        <a:srgbClr val="055C49"/>
      </a:accent4>
      <a:accent5>
        <a:srgbClr val="043025"/>
      </a:accent5>
      <a:accent6>
        <a:srgbClr val="043025"/>
      </a:accent6>
      <a:hlink>
        <a:srgbClr val="FFFFFF"/>
      </a:hlink>
      <a:folHlink>
        <a:srgbClr val="0097A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1559</TotalTime>
  <Words>257</Words>
  <Application>Microsoft Office PowerPoint</Application>
  <PresentationFormat>On-screen Show (16:9)</PresentationFormat>
  <Paragraphs>104</Paragraphs>
  <Slides>25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Arial</vt:lpstr>
      <vt:lpstr>.Vn3DH</vt:lpstr>
      <vt:lpstr>Berlin Sans FB Demi</vt:lpstr>
      <vt:lpstr>宋体</vt:lpstr>
      <vt:lpstr>Calibri</vt:lpstr>
      <vt:lpstr>.VnAristote</vt:lpstr>
      <vt:lpstr>Berlin Sans FB</vt:lpstr>
      <vt:lpstr>Tulpen One</vt:lpstr>
      <vt:lpstr>.VnBodoni</vt:lpstr>
      <vt:lpstr>Barlow</vt:lpstr>
      <vt:lpstr>Fira Sans Extra Condensed</vt:lpstr>
      <vt:lpstr>Kirang Haerang</vt:lpstr>
      <vt:lpstr>Comic Sans MS</vt:lpstr>
      <vt:lpstr>Office Theme</vt:lpstr>
      <vt:lpstr>Spring Season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264</cp:revision>
  <dcterms:created xsi:type="dcterms:W3CDTF">2006-08-16T00:00:00Z</dcterms:created>
  <dcterms:modified xsi:type="dcterms:W3CDTF">2024-02-29T11:17:05Z</dcterms:modified>
</cp:coreProperties>
</file>