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89" r:id="rId3"/>
    <p:sldId id="261" r:id="rId4"/>
    <p:sldId id="276" r:id="rId5"/>
    <p:sldId id="277" r:id="rId6"/>
    <p:sldId id="278" r:id="rId7"/>
    <p:sldId id="262" r:id="rId8"/>
    <p:sldId id="279" r:id="rId9"/>
    <p:sldId id="263" r:id="rId10"/>
    <p:sldId id="280" r:id="rId11"/>
    <p:sldId id="281" r:id="rId12"/>
    <p:sldId id="282" r:id="rId13"/>
    <p:sldId id="283" r:id="rId14"/>
    <p:sldId id="264" r:id="rId15"/>
    <p:sldId id="284" r:id="rId16"/>
    <p:sldId id="285" r:id="rId17"/>
    <p:sldId id="286" r:id="rId18"/>
    <p:sldId id="287" r:id="rId19"/>
    <p:sldId id="288" r:id="rId20"/>
    <p:sldId id="265" r:id="rId21"/>
    <p:sldId id="266" r:id="rId22"/>
    <p:sldId id="267" r:id="rId23"/>
    <p:sldId id="270" r:id="rId24"/>
    <p:sldId id="271" r:id="rId25"/>
    <p:sldId id="274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slide" Target="../slides/slide23.xml"/><Relationship Id="rId1" Type="http://schemas.openxmlformats.org/officeDocument/2006/relationships/slide" Target="../slides/slide22.xml"/><Relationship Id="rId4" Type="http://schemas.openxmlformats.org/officeDocument/2006/relationships/slide" Target="../slides/slide2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slide" Target="../slides/slide23.xml"/><Relationship Id="rId1" Type="http://schemas.openxmlformats.org/officeDocument/2006/relationships/slide" Target="../slides/slide22.xml"/><Relationship Id="rId4" Type="http://schemas.openxmlformats.org/officeDocument/2006/relationships/slide" Target="../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7F2A32-DAB3-47A6-93D2-ECA14212145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D25B4E-F0F7-4B75-A89B-0EE45E727CB5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2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9E69A0D-2300-47BE-BDA3-66ECE3610C01}" type="parTrans" cxnId="{44C4DFAE-93DF-42B4-BA7C-21F259C60B25}">
      <dgm:prSet/>
      <dgm:spPr/>
      <dgm:t>
        <a:bodyPr/>
        <a:lstStyle/>
        <a:p>
          <a:endParaRPr lang="en-US"/>
        </a:p>
      </dgm:t>
    </dgm:pt>
    <dgm:pt modelId="{88B6361D-6E4E-49E5-989B-FAE0F05FFDAC}" type="sibTrans" cxnId="{44C4DFAE-93DF-42B4-BA7C-21F259C60B25}">
      <dgm:prSet/>
      <dgm:spPr/>
      <dgm:t>
        <a:bodyPr/>
        <a:lstStyle/>
        <a:p>
          <a:endParaRPr lang="en-US"/>
        </a:p>
      </dgm:t>
    </dgm:pt>
    <dgm:pt modelId="{2D5E12C7-5C5C-4575-8C1C-892FD2359BF6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trike="noStrike" dirty="0">
              <a:latin typeface="Times New Roman" pitchFamily="18" charset="0"/>
              <a:cs typeface="Times New Roman" pitchFamily="18" charset="0"/>
            </a:rPr>
            <a:t>3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938BC636-D157-4257-B6EA-6FBCC6E8AF0D}" type="parTrans" cxnId="{7EF952A4-7E53-4C05-BD15-4805F6954CC3}">
      <dgm:prSet/>
      <dgm:spPr/>
      <dgm:t>
        <a:bodyPr/>
        <a:lstStyle/>
        <a:p>
          <a:endParaRPr lang="en-US"/>
        </a:p>
      </dgm:t>
    </dgm:pt>
    <dgm:pt modelId="{01AC4DA5-13FF-486B-AEE7-A4F7497C34B5}" type="sibTrans" cxnId="{7EF952A4-7E53-4C05-BD15-4805F6954CC3}">
      <dgm:prSet/>
      <dgm:spPr/>
      <dgm:t>
        <a:bodyPr/>
        <a:lstStyle/>
        <a:p>
          <a:endParaRPr lang="en-US"/>
        </a:p>
      </dgm:t>
    </dgm:pt>
    <dgm:pt modelId="{6F87B04E-9118-43A5-AE17-F7CE20601CD2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4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61713ABB-0498-45EE-B6B6-D1BDBEC60D30}" type="parTrans" cxnId="{3EF772AF-8462-4C89-99C5-51E8F2E0045F}">
      <dgm:prSet/>
      <dgm:spPr/>
      <dgm:t>
        <a:bodyPr/>
        <a:lstStyle/>
        <a:p>
          <a:endParaRPr lang="en-US"/>
        </a:p>
      </dgm:t>
    </dgm:pt>
    <dgm:pt modelId="{8B2D9DF4-BBA1-4336-856E-186FA980C846}" type="sibTrans" cxnId="{3EF772AF-8462-4C89-99C5-51E8F2E0045F}">
      <dgm:prSet/>
      <dgm:spPr/>
      <dgm:t>
        <a:bodyPr/>
        <a:lstStyle/>
        <a:p>
          <a:endParaRPr lang="en-US"/>
        </a:p>
      </dgm:t>
    </dgm:pt>
    <dgm:pt modelId="{F35C0485-04B3-4927-AD1D-B42D8259DFC6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1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5939A293-DE14-40B9-ABD5-4FA78A2836CB}" type="sibTrans" cxnId="{3C8812F2-ADC8-461D-A2A8-C808ECC0E8D3}">
      <dgm:prSet/>
      <dgm:spPr/>
      <dgm:t>
        <a:bodyPr/>
        <a:lstStyle/>
        <a:p>
          <a:endParaRPr lang="en-US"/>
        </a:p>
      </dgm:t>
    </dgm:pt>
    <dgm:pt modelId="{A8369FC6-2A43-4CAE-8CA9-5157715DDD63}" type="parTrans" cxnId="{3C8812F2-ADC8-461D-A2A8-C808ECC0E8D3}">
      <dgm:prSet/>
      <dgm:spPr/>
      <dgm:t>
        <a:bodyPr/>
        <a:lstStyle/>
        <a:p>
          <a:endParaRPr lang="en-US"/>
        </a:p>
      </dgm:t>
    </dgm:pt>
    <dgm:pt modelId="{8D258683-75DA-4AE2-B424-AEF978DAD6A4}" type="pres">
      <dgm:prSet presAssocID="{E27F2A32-DAB3-47A6-93D2-ECA142121456}" presName="matrix" presStyleCnt="0">
        <dgm:presLayoutVars>
          <dgm:chMax val="1"/>
          <dgm:dir/>
          <dgm:resizeHandles val="exact"/>
        </dgm:presLayoutVars>
      </dgm:prSet>
      <dgm:spPr/>
    </dgm:pt>
    <dgm:pt modelId="{981DA9CF-52D0-476C-9F49-7DC74100EA53}" type="pres">
      <dgm:prSet presAssocID="{E27F2A32-DAB3-47A6-93D2-ECA142121456}" presName="diamond" presStyleLbl="bgShp" presStyleIdx="0" presStyleCnt="1"/>
      <dgm:spPr/>
    </dgm:pt>
    <dgm:pt modelId="{8F524AC0-8299-471E-969C-0BC38456588D}" type="pres">
      <dgm:prSet presAssocID="{E27F2A32-DAB3-47A6-93D2-ECA14212145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EEC8038-9BEA-41D2-9494-85428DBEF164}" type="pres">
      <dgm:prSet presAssocID="{E27F2A32-DAB3-47A6-93D2-ECA14212145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4B5E586-B6BF-431F-8B4C-19A9F3FCDD80}" type="pres">
      <dgm:prSet presAssocID="{E27F2A32-DAB3-47A6-93D2-ECA14212145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C73D395-9488-4499-9A03-6592E3CF81AB}" type="pres">
      <dgm:prSet presAssocID="{E27F2A32-DAB3-47A6-93D2-ECA142121456}" presName="quad4" presStyleLbl="node1" presStyleIdx="3" presStyleCnt="4" custLinFactNeighborX="962" custLinFactNeighborY="2564">
        <dgm:presLayoutVars>
          <dgm:chMax val="0"/>
          <dgm:chPref val="0"/>
          <dgm:bulletEnabled val="1"/>
        </dgm:presLayoutVars>
      </dgm:prSet>
      <dgm:spPr/>
    </dgm:pt>
  </dgm:ptLst>
  <dgm:cxnLst>
    <dgm:cxn modelId="{0B16212A-13A3-4D8E-9194-668A92D1CC33}" type="presOf" srcId="{6F87B04E-9118-43A5-AE17-F7CE20601CD2}" destId="{6C73D395-9488-4499-9A03-6592E3CF81AB}" srcOrd="0" destOrd="0" presId="urn:microsoft.com/office/officeart/2005/8/layout/matrix3"/>
    <dgm:cxn modelId="{6C409034-172D-4B63-AA82-2AEBF25EFBA5}" type="presOf" srcId="{69D25B4E-F0F7-4B75-A89B-0EE45E727CB5}" destId="{9EEC8038-9BEA-41D2-9494-85428DBEF164}" srcOrd="0" destOrd="0" presId="urn:microsoft.com/office/officeart/2005/8/layout/matrix3"/>
    <dgm:cxn modelId="{4EEB085F-727B-4EA4-A9E6-06E118B67736}" type="presOf" srcId="{F35C0485-04B3-4927-AD1D-B42D8259DFC6}" destId="{8F524AC0-8299-471E-969C-0BC38456588D}" srcOrd="0" destOrd="0" presId="urn:microsoft.com/office/officeart/2005/8/layout/matrix3"/>
    <dgm:cxn modelId="{5DD39C9B-75F2-4004-A4AB-B2AF266F6E6A}" type="presOf" srcId="{2D5E12C7-5C5C-4575-8C1C-892FD2359BF6}" destId="{74B5E586-B6BF-431F-8B4C-19A9F3FCDD80}" srcOrd="0" destOrd="0" presId="urn:microsoft.com/office/officeart/2005/8/layout/matrix3"/>
    <dgm:cxn modelId="{38F77FA2-2AAD-4F23-B25A-D25C4E6183C5}" type="presOf" srcId="{E27F2A32-DAB3-47A6-93D2-ECA142121456}" destId="{8D258683-75DA-4AE2-B424-AEF978DAD6A4}" srcOrd="0" destOrd="0" presId="urn:microsoft.com/office/officeart/2005/8/layout/matrix3"/>
    <dgm:cxn modelId="{7EF952A4-7E53-4C05-BD15-4805F6954CC3}" srcId="{E27F2A32-DAB3-47A6-93D2-ECA142121456}" destId="{2D5E12C7-5C5C-4575-8C1C-892FD2359BF6}" srcOrd="2" destOrd="0" parTransId="{938BC636-D157-4257-B6EA-6FBCC6E8AF0D}" sibTransId="{01AC4DA5-13FF-486B-AEE7-A4F7497C34B5}"/>
    <dgm:cxn modelId="{44C4DFAE-93DF-42B4-BA7C-21F259C60B25}" srcId="{E27F2A32-DAB3-47A6-93D2-ECA142121456}" destId="{69D25B4E-F0F7-4B75-A89B-0EE45E727CB5}" srcOrd="1" destOrd="0" parTransId="{99E69A0D-2300-47BE-BDA3-66ECE3610C01}" sibTransId="{88B6361D-6E4E-49E5-989B-FAE0F05FFDAC}"/>
    <dgm:cxn modelId="{3EF772AF-8462-4C89-99C5-51E8F2E0045F}" srcId="{E27F2A32-DAB3-47A6-93D2-ECA142121456}" destId="{6F87B04E-9118-43A5-AE17-F7CE20601CD2}" srcOrd="3" destOrd="0" parTransId="{61713ABB-0498-45EE-B6B6-D1BDBEC60D30}" sibTransId="{8B2D9DF4-BBA1-4336-856E-186FA980C846}"/>
    <dgm:cxn modelId="{3C8812F2-ADC8-461D-A2A8-C808ECC0E8D3}" srcId="{E27F2A32-DAB3-47A6-93D2-ECA142121456}" destId="{F35C0485-04B3-4927-AD1D-B42D8259DFC6}" srcOrd="0" destOrd="0" parTransId="{A8369FC6-2A43-4CAE-8CA9-5157715DDD63}" sibTransId="{5939A293-DE14-40B9-ABD5-4FA78A2836CB}"/>
    <dgm:cxn modelId="{34C33797-7202-4EA2-81E3-4A30F494ED59}" type="presParOf" srcId="{8D258683-75DA-4AE2-B424-AEF978DAD6A4}" destId="{981DA9CF-52D0-476C-9F49-7DC74100EA53}" srcOrd="0" destOrd="0" presId="urn:microsoft.com/office/officeart/2005/8/layout/matrix3"/>
    <dgm:cxn modelId="{6E4E296F-319B-453A-9063-6B4216A70936}" type="presParOf" srcId="{8D258683-75DA-4AE2-B424-AEF978DAD6A4}" destId="{8F524AC0-8299-471E-969C-0BC38456588D}" srcOrd="1" destOrd="0" presId="urn:microsoft.com/office/officeart/2005/8/layout/matrix3"/>
    <dgm:cxn modelId="{FB09CFFB-E73F-459F-A9C8-1806E3DDF548}" type="presParOf" srcId="{8D258683-75DA-4AE2-B424-AEF978DAD6A4}" destId="{9EEC8038-9BEA-41D2-9494-85428DBEF164}" srcOrd="2" destOrd="0" presId="urn:microsoft.com/office/officeart/2005/8/layout/matrix3"/>
    <dgm:cxn modelId="{E0FB8D45-8662-4140-B057-0F20B2831568}" type="presParOf" srcId="{8D258683-75DA-4AE2-B424-AEF978DAD6A4}" destId="{74B5E586-B6BF-431F-8B4C-19A9F3FCDD80}" srcOrd="3" destOrd="0" presId="urn:microsoft.com/office/officeart/2005/8/layout/matrix3"/>
    <dgm:cxn modelId="{FA4CF269-94D9-493E-8CAC-69990BF02E16}" type="presParOf" srcId="{8D258683-75DA-4AE2-B424-AEF978DAD6A4}" destId="{6C73D395-9488-4499-9A03-6592E3CF81A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7F2A32-DAB3-47A6-93D2-ECA14212145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D25B4E-F0F7-4B75-A89B-0EE45E727CB5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2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9E69A0D-2300-47BE-BDA3-66ECE3610C01}" type="parTrans" cxnId="{44C4DFAE-93DF-42B4-BA7C-21F259C60B25}">
      <dgm:prSet/>
      <dgm:spPr/>
      <dgm:t>
        <a:bodyPr/>
        <a:lstStyle/>
        <a:p>
          <a:endParaRPr lang="en-US"/>
        </a:p>
      </dgm:t>
    </dgm:pt>
    <dgm:pt modelId="{88B6361D-6E4E-49E5-989B-FAE0F05FFDAC}" type="sibTrans" cxnId="{44C4DFAE-93DF-42B4-BA7C-21F259C60B25}">
      <dgm:prSet/>
      <dgm:spPr/>
      <dgm:t>
        <a:bodyPr/>
        <a:lstStyle/>
        <a:p>
          <a:endParaRPr lang="en-US"/>
        </a:p>
      </dgm:t>
    </dgm:pt>
    <dgm:pt modelId="{2D5E12C7-5C5C-4575-8C1C-892FD2359BF6}">
      <dgm:prSet phldrT="[Text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trike="noStrike" dirty="0">
              <a:latin typeface="Times New Roman" pitchFamily="18" charset="0"/>
              <a:cs typeface="Times New Roman" pitchFamily="18" charset="0"/>
            </a:rPr>
            <a:t>3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938BC636-D157-4257-B6EA-6FBCC6E8AF0D}" type="parTrans" cxnId="{7EF952A4-7E53-4C05-BD15-4805F6954CC3}">
      <dgm:prSet/>
      <dgm:spPr/>
      <dgm:t>
        <a:bodyPr/>
        <a:lstStyle/>
        <a:p>
          <a:endParaRPr lang="en-US"/>
        </a:p>
      </dgm:t>
    </dgm:pt>
    <dgm:pt modelId="{01AC4DA5-13FF-486B-AEE7-A4F7497C34B5}" type="sibTrans" cxnId="{7EF952A4-7E53-4C05-BD15-4805F6954CC3}">
      <dgm:prSet/>
      <dgm:spPr/>
      <dgm:t>
        <a:bodyPr/>
        <a:lstStyle/>
        <a:p>
          <a:endParaRPr lang="en-US"/>
        </a:p>
      </dgm:t>
    </dgm:pt>
    <dgm:pt modelId="{6F87B04E-9118-43A5-AE17-F7CE20601CD2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4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61713ABB-0498-45EE-B6B6-D1BDBEC60D30}" type="parTrans" cxnId="{3EF772AF-8462-4C89-99C5-51E8F2E0045F}">
      <dgm:prSet/>
      <dgm:spPr/>
      <dgm:t>
        <a:bodyPr/>
        <a:lstStyle/>
        <a:p>
          <a:endParaRPr lang="en-US"/>
        </a:p>
      </dgm:t>
    </dgm:pt>
    <dgm:pt modelId="{8B2D9DF4-BBA1-4336-856E-186FA980C846}" type="sibTrans" cxnId="{3EF772AF-8462-4C89-99C5-51E8F2E0045F}">
      <dgm:prSet/>
      <dgm:spPr/>
      <dgm:t>
        <a:bodyPr/>
        <a:lstStyle/>
        <a:p>
          <a:endParaRPr lang="en-US"/>
        </a:p>
      </dgm:t>
    </dgm:pt>
    <dgm:pt modelId="{F35C0485-04B3-4927-AD1D-B42D8259DFC6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1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5939A293-DE14-40B9-ABD5-4FA78A2836CB}" type="sibTrans" cxnId="{3C8812F2-ADC8-461D-A2A8-C808ECC0E8D3}">
      <dgm:prSet/>
      <dgm:spPr/>
      <dgm:t>
        <a:bodyPr/>
        <a:lstStyle/>
        <a:p>
          <a:endParaRPr lang="en-US"/>
        </a:p>
      </dgm:t>
    </dgm:pt>
    <dgm:pt modelId="{A8369FC6-2A43-4CAE-8CA9-5157715DDD63}" type="parTrans" cxnId="{3C8812F2-ADC8-461D-A2A8-C808ECC0E8D3}">
      <dgm:prSet/>
      <dgm:spPr/>
      <dgm:t>
        <a:bodyPr/>
        <a:lstStyle/>
        <a:p>
          <a:endParaRPr lang="en-US"/>
        </a:p>
      </dgm:t>
    </dgm:pt>
    <dgm:pt modelId="{8D258683-75DA-4AE2-B424-AEF978DAD6A4}" type="pres">
      <dgm:prSet presAssocID="{E27F2A32-DAB3-47A6-93D2-ECA142121456}" presName="matrix" presStyleCnt="0">
        <dgm:presLayoutVars>
          <dgm:chMax val="1"/>
          <dgm:dir/>
          <dgm:resizeHandles val="exact"/>
        </dgm:presLayoutVars>
      </dgm:prSet>
      <dgm:spPr/>
    </dgm:pt>
    <dgm:pt modelId="{981DA9CF-52D0-476C-9F49-7DC74100EA53}" type="pres">
      <dgm:prSet presAssocID="{E27F2A32-DAB3-47A6-93D2-ECA142121456}" presName="diamond" presStyleLbl="bgShp" presStyleIdx="0" presStyleCnt="1"/>
      <dgm:spPr/>
    </dgm:pt>
    <dgm:pt modelId="{8F524AC0-8299-471E-969C-0BC38456588D}" type="pres">
      <dgm:prSet presAssocID="{E27F2A32-DAB3-47A6-93D2-ECA14212145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EEC8038-9BEA-41D2-9494-85428DBEF164}" type="pres">
      <dgm:prSet presAssocID="{E27F2A32-DAB3-47A6-93D2-ECA14212145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4B5E586-B6BF-431F-8B4C-19A9F3FCDD80}" type="pres">
      <dgm:prSet presAssocID="{E27F2A32-DAB3-47A6-93D2-ECA14212145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C73D395-9488-4499-9A03-6592E3CF81AB}" type="pres">
      <dgm:prSet presAssocID="{E27F2A32-DAB3-47A6-93D2-ECA142121456}" presName="quad4" presStyleLbl="node1" presStyleIdx="3" presStyleCnt="4" custLinFactNeighborX="962" custLinFactNeighborY="2564">
        <dgm:presLayoutVars>
          <dgm:chMax val="0"/>
          <dgm:chPref val="0"/>
          <dgm:bulletEnabled val="1"/>
        </dgm:presLayoutVars>
      </dgm:prSet>
      <dgm:spPr/>
    </dgm:pt>
  </dgm:ptLst>
  <dgm:cxnLst>
    <dgm:cxn modelId="{0B16212A-13A3-4D8E-9194-668A92D1CC33}" type="presOf" srcId="{6F87B04E-9118-43A5-AE17-F7CE20601CD2}" destId="{6C73D395-9488-4499-9A03-6592E3CF81AB}" srcOrd="0" destOrd="0" presId="urn:microsoft.com/office/officeart/2005/8/layout/matrix3"/>
    <dgm:cxn modelId="{6C409034-172D-4B63-AA82-2AEBF25EFBA5}" type="presOf" srcId="{69D25B4E-F0F7-4B75-A89B-0EE45E727CB5}" destId="{9EEC8038-9BEA-41D2-9494-85428DBEF164}" srcOrd="0" destOrd="0" presId="urn:microsoft.com/office/officeart/2005/8/layout/matrix3"/>
    <dgm:cxn modelId="{4EEB085F-727B-4EA4-A9E6-06E118B67736}" type="presOf" srcId="{F35C0485-04B3-4927-AD1D-B42D8259DFC6}" destId="{8F524AC0-8299-471E-969C-0BC38456588D}" srcOrd="0" destOrd="0" presId="urn:microsoft.com/office/officeart/2005/8/layout/matrix3"/>
    <dgm:cxn modelId="{5DD39C9B-75F2-4004-A4AB-B2AF266F6E6A}" type="presOf" srcId="{2D5E12C7-5C5C-4575-8C1C-892FD2359BF6}" destId="{74B5E586-B6BF-431F-8B4C-19A9F3FCDD80}" srcOrd="0" destOrd="0" presId="urn:microsoft.com/office/officeart/2005/8/layout/matrix3"/>
    <dgm:cxn modelId="{38F77FA2-2AAD-4F23-B25A-D25C4E6183C5}" type="presOf" srcId="{E27F2A32-DAB3-47A6-93D2-ECA142121456}" destId="{8D258683-75DA-4AE2-B424-AEF978DAD6A4}" srcOrd="0" destOrd="0" presId="urn:microsoft.com/office/officeart/2005/8/layout/matrix3"/>
    <dgm:cxn modelId="{7EF952A4-7E53-4C05-BD15-4805F6954CC3}" srcId="{E27F2A32-DAB3-47A6-93D2-ECA142121456}" destId="{2D5E12C7-5C5C-4575-8C1C-892FD2359BF6}" srcOrd="2" destOrd="0" parTransId="{938BC636-D157-4257-B6EA-6FBCC6E8AF0D}" sibTransId="{01AC4DA5-13FF-486B-AEE7-A4F7497C34B5}"/>
    <dgm:cxn modelId="{44C4DFAE-93DF-42B4-BA7C-21F259C60B25}" srcId="{E27F2A32-DAB3-47A6-93D2-ECA142121456}" destId="{69D25B4E-F0F7-4B75-A89B-0EE45E727CB5}" srcOrd="1" destOrd="0" parTransId="{99E69A0D-2300-47BE-BDA3-66ECE3610C01}" sibTransId="{88B6361D-6E4E-49E5-989B-FAE0F05FFDAC}"/>
    <dgm:cxn modelId="{3EF772AF-8462-4C89-99C5-51E8F2E0045F}" srcId="{E27F2A32-DAB3-47A6-93D2-ECA142121456}" destId="{6F87B04E-9118-43A5-AE17-F7CE20601CD2}" srcOrd="3" destOrd="0" parTransId="{61713ABB-0498-45EE-B6B6-D1BDBEC60D30}" sibTransId="{8B2D9DF4-BBA1-4336-856E-186FA980C846}"/>
    <dgm:cxn modelId="{3C8812F2-ADC8-461D-A2A8-C808ECC0E8D3}" srcId="{E27F2A32-DAB3-47A6-93D2-ECA142121456}" destId="{F35C0485-04B3-4927-AD1D-B42D8259DFC6}" srcOrd="0" destOrd="0" parTransId="{A8369FC6-2A43-4CAE-8CA9-5157715DDD63}" sibTransId="{5939A293-DE14-40B9-ABD5-4FA78A2836CB}"/>
    <dgm:cxn modelId="{34C33797-7202-4EA2-81E3-4A30F494ED59}" type="presParOf" srcId="{8D258683-75DA-4AE2-B424-AEF978DAD6A4}" destId="{981DA9CF-52D0-476C-9F49-7DC74100EA53}" srcOrd="0" destOrd="0" presId="urn:microsoft.com/office/officeart/2005/8/layout/matrix3"/>
    <dgm:cxn modelId="{6E4E296F-319B-453A-9063-6B4216A70936}" type="presParOf" srcId="{8D258683-75DA-4AE2-B424-AEF978DAD6A4}" destId="{8F524AC0-8299-471E-969C-0BC38456588D}" srcOrd="1" destOrd="0" presId="urn:microsoft.com/office/officeart/2005/8/layout/matrix3"/>
    <dgm:cxn modelId="{FB09CFFB-E73F-459F-A9C8-1806E3DDF548}" type="presParOf" srcId="{8D258683-75DA-4AE2-B424-AEF978DAD6A4}" destId="{9EEC8038-9BEA-41D2-9494-85428DBEF164}" srcOrd="2" destOrd="0" presId="urn:microsoft.com/office/officeart/2005/8/layout/matrix3"/>
    <dgm:cxn modelId="{E0FB8D45-8662-4140-B057-0F20B2831568}" type="presParOf" srcId="{8D258683-75DA-4AE2-B424-AEF978DAD6A4}" destId="{74B5E586-B6BF-431F-8B4C-19A9F3FCDD80}" srcOrd="3" destOrd="0" presId="urn:microsoft.com/office/officeart/2005/8/layout/matrix3"/>
    <dgm:cxn modelId="{FA4CF269-94D9-493E-8CAC-69990BF02E16}" type="presParOf" srcId="{8D258683-75DA-4AE2-B424-AEF978DAD6A4}" destId="{6C73D395-9488-4499-9A03-6592E3CF81A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DA9CF-52D0-476C-9F49-7DC74100EA53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524AC0-8299-471E-969C-0BC38456588D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1</a:t>
          </a:r>
        </a:p>
      </dsp:txBody>
      <dsp:txXfrm>
        <a:off x="1479451" y="463451"/>
        <a:ext cx="1430218" cy="1430218"/>
      </dsp:txXfrm>
    </dsp:sp>
    <dsp:sp modelId="{9EEC8038-9BEA-41D2-9494-85428DBEF164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2</a:t>
          </a:r>
        </a:p>
      </dsp:txBody>
      <dsp:txXfrm>
        <a:off x="3186331" y="463451"/>
        <a:ext cx="1430218" cy="1430218"/>
      </dsp:txXfrm>
    </dsp:sp>
    <dsp:sp modelId="{74B5E586-B6BF-431F-8B4C-19A9F3FCDD80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strike="noStrike" kern="1200" dirty="0">
              <a:latin typeface="Times New Roman" pitchFamily="18" charset="0"/>
              <a:cs typeface="Times New Roman" pitchFamily="18" charset="0"/>
            </a:rPr>
            <a:t>3</a:t>
          </a:r>
        </a:p>
      </dsp:txBody>
      <dsp:txXfrm>
        <a:off x="1479451" y="2170331"/>
        <a:ext cx="1430218" cy="1430218"/>
      </dsp:txXfrm>
    </dsp:sp>
    <dsp:sp modelId="{6C73D395-9488-4499-9A03-6592E3CF81AB}">
      <dsp:nvSpPr>
        <dsp:cNvPr id="0" name=""/>
        <dsp:cNvSpPr/>
      </dsp:nvSpPr>
      <dsp:spPr>
        <a:xfrm>
          <a:off x="3124207" y="2133598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4</a:t>
          </a:r>
        </a:p>
      </dsp:txBody>
      <dsp:txXfrm>
        <a:off x="3201578" y="2210969"/>
        <a:ext cx="1430218" cy="1430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DA9CF-52D0-476C-9F49-7DC74100EA53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524AC0-8299-471E-969C-0BC38456588D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1</a:t>
          </a:r>
        </a:p>
      </dsp:txBody>
      <dsp:txXfrm>
        <a:off x="1479451" y="463451"/>
        <a:ext cx="1430218" cy="1430218"/>
      </dsp:txXfrm>
    </dsp:sp>
    <dsp:sp modelId="{9EEC8038-9BEA-41D2-9494-85428DBEF164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2</a:t>
          </a:r>
        </a:p>
      </dsp:txBody>
      <dsp:txXfrm>
        <a:off x="3186331" y="463451"/>
        <a:ext cx="1430218" cy="1430218"/>
      </dsp:txXfrm>
    </dsp:sp>
    <dsp:sp modelId="{74B5E586-B6BF-431F-8B4C-19A9F3FCDD80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strike="noStrike" kern="1200" dirty="0">
              <a:latin typeface="Times New Roman" pitchFamily="18" charset="0"/>
              <a:cs typeface="Times New Roman" pitchFamily="18" charset="0"/>
            </a:rPr>
            <a:t>3</a:t>
          </a:r>
        </a:p>
      </dsp:txBody>
      <dsp:txXfrm>
        <a:off x="1479451" y="2170331"/>
        <a:ext cx="1430218" cy="1430218"/>
      </dsp:txXfrm>
    </dsp:sp>
    <dsp:sp modelId="{6C73D395-9488-4499-9A03-6592E3CF81AB}">
      <dsp:nvSpPr>
        <dsp:cNvPr id="0" name=""/>
        <dsp:cNvSpPr/>
      </dsp:nvSpPr>
      <dsp:spPr>
        <a:xfrm>
          <a:off x="3124207" y="2133598"/>
          <a:ext cx="1584960" cy="1584960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4</a:t>
          </a:r>
        </a:p>
      </dsp:txBody>
      <dsp:txXfrm>
        <a:off x="3201578" y="2210969"/>
        <a:ext cx="1430218" cy="143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6871D-A7FA-4E8F-861A-A0C257CDAF7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DA61E-E239-49F8-9375-E5573F437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39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0C8165-AB1A-464E-A57C-1ED447EC07AC}" type="slidenum">
              <a:rPr lang="en-US" altLang="en-US"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36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00CE1-1ED9-4A04-8C45-AFBD312FA3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96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0C8165-AB1A-464E-A57C-1ED447EC07AC}" type="slidenum">
              <a:rPr lang="en-US" altLang="en-US">
                <a:latin typeface="Arial" panose="020B0604020202020204" pitchFamily="34" charset="0"/>
              </a:rPr>
              <a:pPr eaLnBrk="1" hangingPunct="1"/>
              <a:t>36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36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00CE1-1ED9-4A04-8C45-AFBD312FA38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9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6FF47-8475-B78F-B49D-F1943394C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B047C-51EC-FF65-B3F9-D3E91B1B3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A8B2F-AF9A-C223-EA2E-BE753415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6FD44-657E-6647-310C-0C4FB2D5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8AE1-ED8F-2F71-3990-301D7743E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8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ADD83-2128-4AA1-8C32-8DD6E58A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DC782-F2DE-624F-45D5-0B82A853B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3533E-C4A7-0A26-E8CD-3C74FA44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4C087-CB83-4C7D-1E4B-0012F2B1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CBCF8-3D48-880E-5570-33FCDB2B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5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75BE90-B3E5-1F44-D00F-F10535AD3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1031C-DF7D-0D90-5068-D2F2B0D0E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317AF-DDA8-D8C0-E9EA-DCAF4F16B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B7B63-AB4A-C5FD-DEA8-8F0AB8E2C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F225E-5E0B-4E8A-FFF1-1B1DFD277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7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4714-581B-9083-00B3-3C0A436BA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8E355-B519-3052-4CFC-ED8A2AF16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41566-52A2-0C27-3ED1-F64A91B8D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16A22-9D48-CF69-22DC-2740623B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64148-1559-3226-5F09-EF8E9CF7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3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CAF92-CA55-594B-DC86-4EA4D745B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F552F-C45B-C224-F679-4490BF8E9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4D55F-4F2A-61C9-F7EF-5EB62F1D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FC08F-C37F-A7EB-AEE3-35558351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81FFE-4476-6FB8-B157-3F61D127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21FE7-F7C3-B676-7184-00E615B8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497AF-B781-4B0B-A7A6-1ECC1FA2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F4A7-680D-FC54-4178-E9E802207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D78B0-24EF-4032-18F9-F6C83DF79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4357C7-D132-2B75-1E5D-8A9EB18F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9CF4C-AE1E-6F9A-39E7-42A4DAF79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3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97D4D-53A5-9443-BFD8-0CA659EDF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F90CB-C926-B739-9271-03BAD6391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A9B349-0D85-5106-6133-E5635734B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0120C0-3C45-D0B4-F57B-616AE9FE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491B50-2645-C6F3-1E52-84655B143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402C75-84EB-0458-554E-9B2463A37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8855BF-89BE-5454-EC71-DEA0C305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24F0B7-1F38-26A4-6648-AA692145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4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598BD-13FD-0E74-B0E4-44543FE6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5D3F7D-7562-6A41-6CC5-22136A2B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00155-062C-2A90-9285-E6428CC89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BFF1FB-988D-4AAA-5792-440D498E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5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42A2F3-EAF9-9C69-0706-70B12B344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4F13DB-10F0-58E5-FD98-511D70227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2820-FF28-F6FC-1D95-C33D8293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9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6F02-AE24-B75B-51AD-55D77C13E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EF556-1F44-8729-4680-0B0D3783A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A04DE9-9231-9706-F73D-E2CD826AA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69E19-D33F-7241-B804-A2039000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AF235-C7A8-EAA6-00D6-B16E8B76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D501A-5B78-9871-7470-A37ED19CA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4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8B96F-375A-C4E3-C9A2-2F1FF24E7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B9E28-BBD6-670C-A1EE-1C1AB620F9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DCE043-B4F3-612B-7CD0-4C6BDD8F3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11815-33FC-D4AC-3BB4-38C365F3D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94F38-DAD0-D2D0-EC1E-55C647EAC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1A475-D80E-EEC5-988A-765B82D9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5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5BDB6-22C9-0F0C-B673-4149E4CA5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B137F-1343-945C-DF22-4129EA874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8B982-C3CA-21BC-5D50-B0604AD3A8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2D5AC0-04AE-4702-9E79-194B1630E0B3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E0CAB-4C97-4CAA-C223-8C9566D214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C3EC0-0CB9-BAE6-CBE4-F1395ACBA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71790F-EAC3-4D9A-B73A-17136859F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9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6CA45-84CD-37E0-AD05-A26A944CE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EDD6F-A810-321E-5AB6-893BA76D82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59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0" y="0"/>
            <a:ext cx="12115800" cy="6858000"/>
          </a:xfrm>
          <a:prstGeom prst="rect">
            <a:avLst/>
          </a:prstGeom>
          <a:gradFill rotWithShape="1">
            <a:gsLst>
              <a:gs pos="0">
                <a:schemeClr val="bg2">
                  <a:alpha val="39000"/>
                </a:schemeClr>
              </a:gs>
              <a:gs pos="50000">
                <a:schemeClr val="bg1"/>
              </a:gs>
              <a:gs pos="100000">
                <a:schemeClr val="bg2">
                  <a:alpha val="39000"/>
                </a:schemeClr>
              </a:gs>
            </a:gsLst>
            <a:lin ang="5400000" scaled="1"/>
          </a:gradFill>
          <a:ln w="88900">
            <a:pattFill prst="sphere">
              <a:fgClr>
                <a:srgbClr val="DD1DB8"/>
              </a:fgClr>
              <a:bgClr>
                <a:schemeClr val="bg2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>
              <a:cs typeface="Times New Roman" panose="02020603050405020304" pitchFamily="18" charset="0"/>
            </a:endParaRP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1877704" y="3810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nl-NL" altLang="en-US" sz="4800" b="1" dirty="0">
                <a:solidFill>
                  <a:srgbClr val="0070C0"/>
                </a:solidFill>
                <a:cs typeface="Times New Roman" panose="02020603050405020304" pitchFamily="18" charset="0"/>
              </a:rPr>
              <a:t> Những điều luật nào trong bài nêu lên quyền của trẻ em Việt Nam?</a:t>
            </a:r>
            <a:r>
              <a:rPr lang="en-US" altLang="en-US" sz="4800" b="1" dirty="0">
                <a:solidFill>
                  <a:srgbClr val="0070C0"/>
                </a:solidFill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1905000" y="34290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nl-NL" altLang="en-US" sz="4800" b="1" dirty="0">
                <a:cs typeface="Times New Roman" panose="02020603050405020304" pitchFamily="18" charset="0"/>
              </a:rPr>
              <a:t>- Những điều luật nào trong bài nêu lên quyền của trẻ em Việt Nam là điều 15, 16, 17</a:t>
            </a:r>
            <a:endParaRPr lang="en-US" altLang="en-US" sz="4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2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0" y="0"/>
            <a:ext cx="12115800" cy="6858000"/>
          </a:xfrm>
          <a:prstGeom prst="rect">
            <a:avLst/>
          </a:prstGeom>
          <a:gradFill rotWithShape="1">
            <a:gsLst>
              <a:gs pos="0">
                <a:srgbClr val="EAF9FC">
                  <a:alpha val="67999"/>
                </a:srgbClr>
              </a:gs>
              <a:gs pos="100000">
                <a:srgbClr val="FFFFFF"/>
              </a:gs>
            </a:gsLst>
            <a:lin ang="5400000" scaled="1"/>
          </a:gradFill>
          <a:ln w="76200" cmpd="tri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cs typeface="Times New Roman" panose="02020603050405020304" pitchFamily="18" charset="0"/>
            </a:endParaRP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1676400" y="166569"/>
            <a:ext cx="8839200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r>
              <a:rPr lang="nl-NL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Đặt tên cho mỗi điều luật nói trên </a:t>
            </a:r>
            <a:r>
              <a:rPr lang="en-US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4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 15,16,17 )</a:t>
            </a:r>
            <a:r>
              <a:rPr lang="en-US" altLang="en-US" sz="44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 altLang="en-US" sz="4400" b="1" dirty="0">
                <a:cs typeface="Times New Roman" panose="02020603050405020304" pitchFamily="18" charset="0"/>
              </a:rPr>
              <a:t>    </a:t>
            </a: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cs typeface="Times New Roman" panose="02020603050405020304" pitchFamily="18" charset="0"/>
              </a:rPr>
              <a:t> 15: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được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chăm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sóc</a:t>
            </a:r>
            <a:r>
              <a:rPr lang="en-US" altLang="en-US" sz="4400" b="1" dirty="0"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bảo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vệ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sức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khỏe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cs typeface="Times New Roman" panose="02020603050405020304" pitchFamily="18" charset="0"/>
              </a:rPr>
              <a:t> 16: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học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tập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cs typeface="Times New Roman" panose="02020603050405020304" pitchFamily="18" charset="0"/>
              </a:rPr>
              <a:t> 17: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vui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chơi</a:t>
            </a:r>
            <a:r>
              <a:rPr lang="en-US" altLang="en-US" sz="4400" b="1" dirty="0"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giải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trí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82968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" y="152400"/>
            <a:ext cx="12039600" cy="6705600"/>
          </a:xfrm>
          <a:prstGeom prst="rect">
            <a:avLst/>
          </a:prstGeom>
          <a:noFill/>
          <a:ln w="88900" cmpd="tri" algn="ctr">
            <a:solidFill>
              <a:srgbClr val="DD1DB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7993" name="Text Box 105"/>
          <p:cNvSpPr txBox="1">
            <a:spLocks noChangeArrowheads="1"/>
          </p:cNvSpPr>
          <p:nvPr/>
        </p:nvSpPr>
        <p:spPr bwMode="auto">
          <a:xfrm>
            <a:off x="1828800" y="1143001"/>
            <a:ext cx="8534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b="1" dirty="0">
                <a:cs typeface="Times New Roman" panose="02020603050405020304" pitchFamily="18" charset="0"/>
              </a:rPr>
              <a:t>3.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luật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nào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nói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bổn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phận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000" b="1" dirty="0">
                <a:cs typeface="Times New Roman" panose="02020603050405020304" pitchFamily="18" charset="0"/>
              </a:rPr>
              <a:t>?</a:t>
            </a:r>
            <a:endParaRPr lang="en-US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37995" name="Text Box 107"/>
          <p:cNvSpPr txBox="1">
            <a:spLocks noChangeArrowheads="1"/>
          </p:cNvSpPr>
          <p:nvPr/>
        </p:nvSpPr>
        <p:spPr bwMode="auto">
          <a:xfrm>
            <a:off x="2133600" y="2695040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dirty="0">
                <a:solidFill>
                  <a:srgbClr val="FF0000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Điều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21</a:t>
            </a:r>
          </a:p>
        </p:txBody>
      </p:sp>
      <p:sp>
        <p:nvSpPr>
          <p:cNvPr id="37996" name="Rectangle 108"/>
          <p:cNvSpPr>
            <a:spLocks noChangeArrowheads="1"/>
          </p:cNvSpPr>
          <p:nvPr/>
        </p:nvSpPr>
        <p:spPr bwMode="auto">
          <a:xfrm>
            <a:off x="1828800" y="3838040"/>
            <a:ext cx="8534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err="1"/>
              <a:t>Nêu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những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bổn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phận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của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trẻ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em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được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quy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định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trong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luật</a:t>
            </a:r>
            <a:r>
              <a:rPr lang="en-US" altLang="en-US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412162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458200" cy="2362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3537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học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313841"/>
            <a:ext cx="8686800" cy="3324960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62000" y="2209800"/>
            <a:ext cx="8382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3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1" descr="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3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WordArt 53"/>
          <p:cNvSpPr>
            <a:spLocks noChangeArrowheads="1" noChangeShapeType="1" noTextEdit="1"/>
          </p:cNvSpPr>
          <p:nvPr/>
        </p:nvSpPr>
        <p:spPr bwMode="auto">
          <a:xfrm>
            <a:off x="2057400" y="19050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endParaRPr lang="en-US" sz="2800" b="1" kern="10" dirty="0">
              <a:ln w="9525">
                <a:round/>
                <a:headEnd/>
                <a:tailEnd/>
              </a:ln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" y="304800"/>
            <a:ext cx="11887200" cy="6248400"/>
          </a:xfrm>
          <a:prstGeom prst="rect">
            <a:avLst/>
          </a:prstGeom>
          <a:noFill/>
          <a:ln w="127000" cap="rnd" algn="ctr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26432"/>
      </p:ext>
    </p:extLst>
  </p:cSld>
  <p:clrMapOvr>
    <a:masterClrMapping/>
  </p:clrMapOvr>
  <p:transition spd="med"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1" descr="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WordArt 53"/>
          <p:cNvSpPr>
            <a:spLocks noChangeArrowheads="1" noChangeShapeType="1" noTextEdit="1"/>
          </p:cNvSpPr>
          <p:nvPr/>
        </p:nvSpPr>
        <p:spPr bwMode="auto">
          <a:xfrm>
            <a:off x="2057400" y="19050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endParaRPr lang="en-US" sz="100" b="1" kern="10">
              <a:ln w="9525">
                <a:round/>
                <a:headEnd/>
                <a:tailEnd/>
              </a:ln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0" y="304800"/>
            <a:ext cx="10591800" cy="6248400"/>
          </a:xfrm>
          <a:prstGeom prst="rect">
            <a:avLst/>
          </a:prstGeom>
          <a:noFill/>
          <a:ln w="127000" cap="rnd" algn="ctr">
            <a:solidFill>
              <a:srgbClr val="008000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1981200" y="1371600"/>
            <a:ext cx="8686800" cy="2585323"/>
          </a:xfrm>
          <a:prstGeom prst="rect">
            <a:avLst/>
          </a:prstGeom>
          <a:gradFill rotWithShape="1">
            <a:gsLst>
              <a:gs pos="0">
                <a:srgbClr val="FEE6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CC"/>
                </a:solidFill>
              </a:rPr>
              <a:t>Đọc giọng thông báo rõ ràng, ngắt giọng làm rõ từng điều luật, từng khoản mục</a:t>
            </a:r>
          </a:p>
        </p:txBody>
      </p:sp>
    </p:spTree>
    <p:extLst>
      <p:ext uri="{BB962C8B-B14F-4D97-AF65-F5344CB8AC3E}">
        <p14:creationId xmlns:p14="http://schemas.microsoft.com/office/powerpoint/2010/main" val="1529264076"/>
      </p:ext>
    </p:extLst>
  </p:cSld>
  <p:clrMapOvr>
    <a:masterClrMapping/>
  </p:clrMapOvr>
  <p:transition spd="med"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533401"/>
            <a:ext cx="91440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 </a:t>
            </a:r>
            <a:r>
              <a:rPr lang="en-US" altLang="en-US" sz="4000" b="1"/>
              <a:t>* Điều 21: Trẻ em có bổn phận sau đây: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4000" b="1"/>
              <a:t>Yêu quý, kính trọng, hiếu thảo với ông bà, cha mẹ; kính trọng thầy giáo, cô giáo; lễ phép với người lớn, thương yêu em nhỏ; đoàn kết với bạn bè; giúp đỡ người già yếu, người khuyết tật, tàn tật, người gặp hoàn cảnh khó khăn theo khả năng của mình </a:t>
            </a:r>
          </a:p>
        </p:txBody>
      </p:sp>
      <p:sp>
        <p:nvSpPr>
          <p:cNvPr id="271368" name="Line 8"/>
          <p:cNvSpPr>
            <a:spLocks noChangeShapeType="1"/>
          </p:cNvSpPr>
          <p:nvPr/>
        </p:nvSpPr>
        <p:spPr bwMode="auto">
          <a:xfrm>
            <a:off x="2057400" y="2057400"/>
            <a:ext cx="6553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4648200" y="2752725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0" name="Line 10"/>
          <p:cNvSpPr>
            <a:spLocks noChangeShapeType="1"/>
          </p:cNvSpPr>
          <p:nvPr/>
        </p:nvSpPr>
        <p:spPr bwMode="auto">
          <a:xfrm>
            <a:off x="3067050" y="33528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1" name="Line 11"/>
          <p:cNvSpPr>
            <a:spLocks noChangeShapeType="1"/>
          </p:cNvSpPr>
          <p:nvPr/>
        </p:nvSpPr>
        <p:spPr bwMode="auto">
          <a:xfrm>
            <a:off x="7996238" y="3352800"/>
            <a:ext cx="2514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3886200" y="3886200"/>
            <a:ext cx="1866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3" name="Line 13"/>
          <p:cNvSpPr>
            <a:spLocks noChangeShapeType="1"/>
          </p:cNvSpPr>
          <p:nvPr/>
        </p:nvSpPr>
        <p:spPr bwMode="auto">
          <a:xfrm>
            <a:off x="8348664" y="3967163"/>
            <a:ext cx="1709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8" grpId="0" animBg="1"/>
      <p:bldP spid="271369" grpId="0" animBg="1"/>
      <p:bldP spid="271370" grpId="0" animBg="1"/>
      <p:bldP spid="271371" grpId="0" animBg="1"/>
      <p:bldP spid="271372" grpId="0" animBg="1"/>
      <p:bldP spid="2713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2. Chăm chỉ học tập, giữ gìn vệ sinh , rèn luyện thân thể , thực hiện trật tự công cộng và an toàn giao thông, giữ gìn của công, tôn trọng tài sản của người khác, bảo vệ môi trường.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3. Yêu lao động , giúp đỡ gia đình làm những việc vừa sức mình.</a:t>
            </a:r>
          </a:p>
        </p:txBody>
      </p:sp>
      <p:sp>
        <p:nvSpPr>
          <p:cNvPr id="272387" name="Line 3"/>
          <p:cNvSpPr>
            <a:spLocks noChangeShapeType="1"/>
          </p:cNvSpPr>
          <p:nvPr/>
        </p:nvSpPr>
        <p:spPr bwMode="auto">
          <a:xfrm>
            <a:off x="2133600" y="12192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88" name="Line 4"/>
          <p:cNvSpPr>
            <a:spLocks noChangeShapeType="1"/>
          </p:cNvSpPr>
          <p:nvPr/>
        </p:nvSpPr>
        <p:spPr bwMode="auto">
          <a:xfrm>
            <a:off x="1828800" y="19050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89" name="Line 5"/>
          <p:cNvSpPr>
            <a:spLocks noChangeShapeType="1"/>
          </p:cNvSpPr>
          <p:nvPr/>
        </p:nvSpPr>
        <p:spPr bwMode="auto">
          <a:xfrm>
            <a:off x="6705601" y="1295400"/>
            <a:ext cx="1609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0" name="Line 6"/>
          <p:cNvSpPr>
            <a:spLocks noChangeShapeType="1"/>
          </p:cNvSpPr>
          <p:nvPr/>
        </p:nvSpPr>
        <p:spPr bwMode="auto">
          <a:xfrm>
            <a:off x="6657975" y="1919288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1" name="Line 7"/>
          <p:cNvSpPr>
            <a:spLocks noChangeShapeType="1"/>
          </p:cNvSpPr>
          <p:nvPr/>
        </p:nvSpPr>
        <p:spPr bwMode="auto">
          <a:xfrm>
            <a:off x="1905000" y="32766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2" name="Line 8"/>
          <p:cNvSpPr>
            <a:spLocks noChangeShapeType="1"/>
          </p:cNvSpPr>
          <p:nvPr/>
        </p:nvSpPr>
        <p:spPr bwMode="auto">
          <a:xfrm>
            <a:off x="6019800" y="32766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5791200" y="39624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4" name="Line 10"/>
          <p:cNvSpPr>
            <a:spLocks noChangeShapeType="1"/>
          </p:cNvSpPr>
          <p:nvPr/>
        </p:nvSpPr>
        <p:spPr bwMode="auto">
          <a:xfrm>
            <a:off x="5734050" y="4962525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5" name="Line 11"/>
          <p:cNvSpPr>
            <a:spLocks noChangeShapeType="1"/>
          </p:cNvSpPr>
          <p:nvPr/>
        </p:nvSpPr>
        <p:spPr bwMode="auto">
          <a:xfrm>
            <a:off x="2076450" y="4924425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animBg="1"/>
      <p:bldP spid="272388" grpId="0" animBg="1"/>
      <p:bldP spid="272389" grpId="0" animBg="1"/>
      <p:bldP spid="272390" grpId="0" animBg="1"/>
      <p:bldP spid="272391" grpId="0" animBg="1"/>
      <p:bldP spid="272392" grpId="0" animBg="1"/>
      <p:bldP spid="272393" grpId="0" animBg="1"/>
      <p:bldP spid="272394" grpId="0" animBg="1"/>
      <p:bldP spid="27239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524000" y="0"/>
            <a:ext cx="914400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 </a:t>
            </a:r>
            <a:r>
              <a:rPr lang="en-US" altLang="en-US" sz="3200" b="1"/>
              <a:t>* Điều 21: Trẻ em có bổn phận sau đây: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200" b="1">
                <a:solidFill>
                  <a:srgbClr val="FF0000"/>
                </a:solidFill>
              </a:rPr>
              <a:t>Yêu quý, kính trọng, hiếu thảo</a:t>
            </a:r>
            <a:r>
              <a:rPr lang="en-US" altLang="en-US" sz="3200" b="1"/>
              <a:t> với ông bà, cha mẹ; </a:t>
            </a:r>
            <a:r>
              <a:rPr lang="en-US" altLang="en-US" sz="3200" b="1">
                <a:solidFill>
                  <a:srgbClr val="FF0000"/>
                </a:solidFill>
              </a:rPr>
              <a:t>kính trọng</a:t>
            </a:r>
            <a:r>
              <a:rPr lang="en-US" altLang="en-US" sz="3200" b="1"/>
              <a:t> thầy giáo, cô giáo; </a:t>
            </a:r>
            <a:r>
              <a:rPr lang="en-US" altLang="en-US" sz="3200" b="1">
                <a:solidFill>
                  <a:srgbClr val="FF0000"/>
                </a:solidFill>
              </a:rPr>
              <a:t>lễ phép</a:t>
            </a:r>
            <a:r>
              <a:rPr lang="en-US" altLang="en-US" sz="3200" b="1"/>
              <a:t> với người lớn, </a:t>
            </a:r>
            <a:r>
              <a:rPr lang="en-US" altLang="en-US" sz="3200" b="1">
                <a:solidFill>
                  <a:srgbClr val="FF0000"/>
                </a:solidFill>
              </a:rPr>
              <a:t>thương yêu</a:t>
            </a:r>
            <a:r>
              <a:rPr lang="en-US" altLang="en-US" sz="3200" b="1"/>
              <a:t> em nhỏ; </a:t>
            </a:r>
            <a:r>
              <a:rPr lang="en-US" altLang="en-US" sz="3200" b="1">
                <a:solidFill>
                  <a:srgbClr val="FF0000"/>
                </a:solidFill>
              </a:rPr>
              <a:t>đoàn kết</a:t>
            </a:r>
            <a:r>
              <a:rPr lang="en-US" altLang="en-US" sz="3200" b="1"/>
              <a:t> với bạn bè; </a:t>
            </a:r>
            <a:r>
              <a:rPr lang="en-US" altLang="en-US" sz="3200" b="1">
                <a:solidFill>
                  <a:srgbClr val="FF0000"/>
                </a:solidFill>
              </a:rPr>
              <a:t>giúp đỡ</a:t>
            </a:r>
            <a:r>
              <a:rPr lang="en-US" altLang="en-US" sz="3200" b="1"/>
              <a:t> người già yếu, người khuyết tật, tàn tật, người gặp hoàn cảnh khó khăn theo khả năng của mình</a:t>
            </a:r>
            <a:r>
              <a:rPr lang="en-US" altLang="en-US" sz="4000" b="1"/>
              <a:t> 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524000" y="3767139"/>
            <a:ext cx="9144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2. </a:t>
            </a:r>
            <a:r>
              <a:rPr lang="en-US" altLang="en-US" sz="3200" b="1">
                <a:solidFill>
                  <a:srgbClr val="FF0000"/>
                </a:solidFill>
              </a:rPr>
              <a:t>Chăm chỉ</a:t>
            </a:r>
            <a:r>
              <a:rPr lang="en-US" altLang="en-US" sz="3200" b="1"/>
              <a:t> học tập, giữ gìn vệ sinh , </a:t>
            </a:r>
            <a:r>
              <a:rPr lang="en-US" altLang="en-US" sz="3200" b="1">
                <a:solidFill>
                  <a:srgbClr val="FF0000"/>
                </a:solidFill>
              </a:rPr>
              <a:t>rèn luyện</a:t>
            </a:r>
            <a:r>
              <a:rPr lang="en-US" altLang="en-US" sz="3200" b="1"/>
              <a:t> thân thể , </a:t>
            </a:r>
            <a:r>
              <a:rPr lang="en-US" altLang="en-US" sz="3200" b="1">
                <a:solidFill>
                  <a:srgbClr val="FF0000"/>
                </a:solidFill>
              </a:rPr>
              <a:t>thực hiện</a:t>
            </a:r>
            <a:r>
              <a:rPr lang="en-US" altLang="en-US" sz="3200" b="1"/>
              <a:t> trật tự công cộng và an toàn giao thông, </a:t>
            </a:r>
            <a:r>
              <a:rPr lang="en-US" altLang="en-US" sz="3200" b="1">
                <a:solidFill>
                  <a:srgbClr val="FF0000"/>
                </a:solidFill>
              </a:rPr>
              <a:t>giữ gìn</a:t>
            </a:r>
            <a:r>
              <a:rPr lang="en-US" altLang="en-US" sz="3200" b="1"/>
              <a:t> của công, </a:t>
            </a:r>
            <a:r>
              <a:rPr lang="en-US" altLang="en-US" sz="3200" b="1">
                <a:solidFill>
                  <a:srgbClr val="FF0000"/>
                </a:solidFill>
              </a:rPr>
              <a:t>tôn trọng</a:t>
            </a:r>
            <a:r>
              <a:rPr lang="en-US" altLang="en-US" sz="3200" b="1"/>
              <a:t> tài sản của người khác, </a:t>
            </a:r>
            <a:r>
              <a:rPr lang="en-US" altLang="en-US" sz="3200" b="1">
                <a:solidFill>
                  <a:srgbClr val="FF0000"/>
                </a:solidFill>
              </a:rPr>
              <a:t>bảo vệ</a:t>
            </a:r>
            <a:r>
              <a:rPr lang="en-US" altLang="en-US" sz="3200" b="1"/>
              <a:t> môi trường.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3. </a:t>
            </a:r>
            <a:r>
              <a:rPr lang="en-US" altLang="en-US" sz="3200" b="1">
                <a:solidFill>
                  <a:srgbClr val="FF0000"/>
                </a:solidFill>
              </a:rPr>
              <a:t>Yêu </a:t>
            </a:r>
            <a:r>
              <a:rPr lang="en-US" altLang="en-US" sz="3200" b="1"/>
              <a:t>lao động , </a:t>
            </a:r>
            <a:r>
              <a:rPr lang="en-US" altLang="en-US" sz="3200" b="1">
                <a:solidFill>
                  <a:srgbClr val="FF0000"/>
                </a:solidFill>
              </a:rPr>
              <a:t>giúp đỡ</a:t>
            </a:r>
            <a:r>
              <a:rPr lang="en-US" altLang="en-US" sz="3200" b="1"/>
              <a:t> gia đình làm những việc vừa sức mình.</a:t>
            </a:r>
          </a:p>
        </p:txBody>
      </p:sp>
    </p:spTree>
    <p:extLst>
      <p:ext uri="{BB962C8B-B14F-4D97-AF65-F5344CB8AC3E}">
        <p14:creationId xmlns:p14="http://schemas.microsoft.com/office/powerpoint/2010/main" val="120880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2209800"/>
            <a:ext cx="8077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Luật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Bảo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vệ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chăm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sóc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giáo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dục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trẻ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em</a:t>
            </a:r>
            <a:endParaRPr lang="en-US" sz="54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695700" y="838200"/>
            <a:ext cx="4343400" cy="1143000"/>
          </a:xfrm>
        </p:spPr>
        <p:txBody>
          <a:bodyPr>
            <a:normAutofit/>
          </a:bodyPr>
          <a:lstStyle/>
          <a:p>
            <a:pPr algn="l"/>
            <a:r>
              <a:rPr lang="en-US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TẬP ĐỌC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2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1" y="457200"/>
            <a:ext cx="6179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TRÒ CHƠI Ô CHỮ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28956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511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1" y="207377"/>
            <a:ext cx="8485909" cy="11758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6409" y="1451292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1202" y="1443225"/>
            <a:ext cx="1572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617" y="144322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5109" y="2213291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,…………..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5109" y="34290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……………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85109" y="48768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………....,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Right Arrow 9">
            <a:hlinkClick r:id="rId3" action="ppaction://hlinksldjump"/>
          </p:cNvPr>
          <p:cNvSpPr/>
          <p:nvPr/>
        </p:nvSpPr>
        <p:spPr>
          <a:xfrm rot="10800000">
            <a:off x="9221289" y="6180318"/>
            <a:ext cx="91352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914278" y="2216782"/>
            <a:ext cx="1371600" cy="377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0" y="3967609"/>
            <a:ext cx="1371600" cy="377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 lập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76600" y="4920109"/>
            <a:ext cx="1371600" cy="377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lao động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01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181220"/>
            <a:ext cx="8669847" cy="2697162"/>
          </a:xfrm>
        </p:spPr>
        <p:txBody>
          <a:bodyPr>
            <a:normAutofit/>
          </a:bodyPr>
          <a:lstStyle/>
          <a:p>
            <a:pPr algn="just"/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7955" y="2757322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014" y="2881795"/>
            <a:ext cx="648772" cy="7009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85982" y="4559404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9200" y="528314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9200" y="5975867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17</a:t>
            </a:r>
          </a:p>
        </p:txBody>
      </p:sp>
      <p:sp>
        <p:nvSpPr>
          <p:cNvPr id="9" name="Right Arrow 8">
            <a:hlinkClick r:id="rId3" action="ppaction://hlinksldjump"/>
          </p:cNvPr>
          <p:cNvSpPr/>
          <p:nvPr/>
        </p:nvSpPr>
        <p:spPr>
          <a:xfrm rot="10588710">
            <a:off x="8915400" y="5975867"/>
            <a:ext cx="1066800" cy="58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876800" y="5975867"/>
            <a:ext cx="762000" cy="6169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567" y="-4543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5" r="17030"/>
          <a:stretch/>
        </p:blipFill>
        <p:spPr>
          <a:xfrm>
            <a:off x="2182091" y="4724400"/>
            <a:ext cx="1870364" cy="160020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2514601" y="304800"/>
            <a:ext cx="8153401" cy="4114800"/>
          </a:xfrm>
          <a:prstGeom prst="cloudCallout">
            <a:avLst>
              <a:gd name="adj1" fmla="val -29743"/>
              <a:gd name="adj2" fmla="val 10416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…………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4805691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63000" y="4830993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8991600" y="5715000"/>
            <a:ext cx="1219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62600" y="3276600"/>
            <a:ext cx="1752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13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/>
      <p:bldP spid="9" grpId="0" animBg="1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291" y="304800"/>
            <a:ext cx="8801100" cy="19812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ý?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2394466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A. 5 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3107323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B. 4 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3815209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C. 3 ý</a:t>
            </a:r>
          </a:p>
        </p:txBody>
      </p:sp>
      <p:sp>
        <p:nvSpPr>
          <p:cNvPr id="7" name="Right Arrow 6"/>
          <p:cNvSpPr/>
          <p:nvPr/>
        </p:nvSpPr>
        <p:spPr>
          <a:xfrm rot="10800000">
            <a:off x="8915400" y="5791200"/>
            <a:ext cx="1143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76800" y="2459104"/>
            <a:ext cx="762000" cy="6169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42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1219200"/>
            <a:ext cx="6934200" cy="32766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Deflate">
              <a:avLst/>
            </a:prstTxWarp>
            <a:spAutoFit/>
          </a:bodyPr>
          <a:lstStyle/>
          <a:p>
            <a:pPr algn="ctr"/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Cảm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ơn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em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995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2209800"/>
            <a:ext cx="8077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Luật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Bảo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vệ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chăm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sóc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giáo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dục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trẻ</a:t>
            </a:r>
            <a:r>
              <a:rPr lang="en-US" sz="5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54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em</a:t>
            </a:r>
            <a:endParaRPr lang="en-US" sz="54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695700" y="838200"/>
            <a:ext cx="4343400" cy="1143000"/>
          </a:xfrm>
        </p:spPr>
        <p:txBody>
          <a:bodyPr>
            <a:normAutofit/>
          </a:bodyPr>
          <a:lstStyle/>
          <a:p>
            <a:pPr algn="l"/>
            <a:r>
              <a:rPr lang="en-US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TẬP ĐỌC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88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330" y="609600"/>
            <a:ext cx="1882140" cy="1981200"/>
          </a:xfrm>
        </p:spPr>
      </p:pic>
      <p:sp>
        <p:nvSpPr>
          <p:cNvPr id="6" name="TextBox 5"/>
          <p:cNvSpPr txBox="1"/>
          <p:nvPr/>
        </p:nvSpPr>
        <p:spPr>
          <a:xfrm>
            <a:off x="2057400" y="3352801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6455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icture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"/>
          <a:stretch>
            <a:fillRect/>
          </a:stretch>
        </p:blipFill>
        <p:spPr bwMode="auto">
          <a:xfrm>
            <a:off x="0" y="-4119"/>
            <a:ext cx="12115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PinkFlow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6045200"/>
            <a:ext cx="1219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 descr="Flower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863" y="0"/>
            <a:ext cx="571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 descr="FloralCorner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614" y="5080000"/>
            <a:ext cx="144462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0" descr="FloralCorner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24001" y="114300"/>
            <a:ext cx="17684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12" descr="Flower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613" y="317500"/>
            <a:ext cx="571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13" descr="Flower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75" y="931863"/>
            <a:ext cx="571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WordArt 16"/>
          <p:cNvSpPr>
            <a:spLocks noChangeArrowheads="1" noChangeShapeType="1" noTextEdit="1"/>
          </p:cNvSpPr>
          <p:nvPr/>
        </p:nvSpPr>
        <p:spPr bwMode="auto">
          <a:xfrm>
            <a:off x="3560763" y="752770"/>
            <a:ext cx="4648200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TẬP ĐỌC</a:t>
            </a:r>
          </a:p>
        </p:txBody>
      </p:sp>
      <p:sp>
        <p:nvSpPr>
          <p:cNvPr id="17425" name="WordArt 17"/>
          <p:cNvSpPr>
            <a:spLocks noChangeArrowheads="1" noChangeShapeType="1" noTextEdit="1"/>
          </p:cNvSpPr>
          <p:nvPr/>
        </p:nvSpPr>
        <p:spPr bwMode="auto">
          <a:xfrm>
            <a:off x="3443810" y="2424059"/>
            <a:ext cx="6332584" cy="23215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Luật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Bảo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vệ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chăm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sóc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giáo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dục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trẻ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em</a:t>
            </a:r>
            <a:endParaRPr lang="en-US" sz="4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4370269"/>
      </p:ext>
    </p:extLst>
  </p:cSld>
  <p:clrMapOvr>
    <a:masterClrMapping/>
  </p:clrMapOvr>
  <p:transition spd="slow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2590800" y="2133600"/>
            <a:ext cx="68580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Luyện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đọc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339" name="Picture 3" descr="WhitecornerFlower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301752"/>
            <a:ext cx="3048000" cy="3048000"/>
          </a:xfrm>
        </p:spPr>
      </p:pic>
      <p:pic>
        <p:nvPicPr>
          <p:cNvPr id="14340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3429000"/>
            <a:ext cx="304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12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330" y="609600"/>
            <a:ext cx="1882140" cy="1981200"/>
          </a:xfrm>
        </p:spPr>
      </p:pic>
      <p:sp>
        <p:nvSpPr>
          <p:cNvPr id="6" name="TextBox 5"/>
          <p:cNvSpPr txBox="1"/>
          <p:nvPr/>
        </p:nvSpPr>
        <p:spPr>
          <a:xfrm>
            <a:off x="2057400" y="3352801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09692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4114800" y="2133601"/>
            <a:ext cx="367665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 dirty="0" err="1"/>
              <a:t>sức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khoẻ</a:t>
            </a:r>
            <a:endParaRPr lang="en-US" altLang="en-US" sz="4000" b="1" dirty="0"/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 dirty="0" err="1"/>
              <a:t>giữ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gìn</a:t>
            </a:r>
            <a:endParaRPr lang="en-US" altLang="en-US" sz="4000" b="1" dirty="0"/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 dirty="0" err="1"/>
              <a:t>lễ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phép</a:t>
            </a:r>
            <a:endParaRPr lang="en-US" altLang="en-US" sz="4000" b="1" dirty="0"/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4000" b="1" dirty="0"/>
              <a:t>-   </a:t>
            </a:r>
            <a:r>
              <a:rPr lang="en-US" altLang="en-US" sz="4000" b="1" dirty="0" err="1"/>
              <a:t>tài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sản</a:t>
            </a:r>
            <a:r>
              <a:rPr lang="en-US" altLang="en-US" sz="4000" dirty="0"/>
              <a:t> </a:t>
            </a:r>
          </a:p>
        </p:txBody>
      </p:sp>
      <p:sp>
        <p:nvSpPr>
          <p:cNvPr id="15367" name="Text Box 103"/>
          <p:cNvSpPr txBox="1">
            <a:spLocks noChangeArrowheads="1"/>
          </p:cNvSpPr>
          <p:nvPr/>
        </p:nvSpPr>
        <p:spPr bwMode="auto">
          <a:xfrm>
            <a:off x="4391025" y="685801"/>
            <a:ext cx="3124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Luyện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đọc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01123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533400"/>
            <a:ext cx="97536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,…).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227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noFill/>
          <a:ln w="76200" cmpd="tri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9459" name="Picture 3" descr="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 rotWithShape="1">
            <a:gsLst>
              <a:gs pos="0">
                <a:srgbClr val="FBD1F9">
                  <a:alpha val="39000"/>
                </a:srgbClr>
              </a:gs>
              <a:gs pos="50000">
                <a:schemeClr val="bg1"/>
              </a:gs>
              <a:gs pos="100000">
                <a:srgbClr val="FBD1F9">
                  <a:alpha val="39000"/>
                </a:srgbClr>
              </a:gs>
            </a:gsLst>
            <a:lin ang="5400000" scaled="1"/>
          </a:gradFill>
          <a:ln w="88900">
            <a:pattFill prst="sphere">
              <a:fgClr>
                <a:srgbClr val="DD1DB8"/>
              </a:fgClr>
              <a:bgClr>
                <a:schemeClr val="bg2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3" name="WordArt 5"/>
          <p:cNvSpPr>
            <a:spLocks noChangeArrowheads="1" noChangeShapeType="1" noTextEdit="1"/>
          </p:cNvSpPr>
          <p:nvPr/>
        </p:nvSpPr>
        <p:spPr bwMode="auto">
          <a:xfrm>
            <a:off x="1981200" y="16002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9933FF"/>
              </a:contourClr>
            </a:sp3d>
          </a:bodyPr>
          <a:lstStyle/>
          <a:p>
            <a:pPr algn="ctr"/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Tìm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hiểu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bài</a:t>
            </a:r>
            <a:endParaRPr lang="en-US" sz="2800" b="1" kern="10" dirty="0">
              <a:ln w="9525">
                <a:round/>
                <a:headEnd/>
                <a:tailEnd/>
              </a:ln>
              <a:solidFill>
                <a:srgbClr val="9933FF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616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0"/>
            <a:ext cx="8458200" cy="58275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4708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0" y="0"/>
            <a:ext cx="12115800" cy="6858000"/>
          </a:xfrm>
          <a:prstGeom prst="rect">
            <a:avLst/>
          </a:prstGeom>
          <a:gradFill rotWithShape="1">
            <a:gsLst>
              <a:gs pos="0">
                <a:schemeClr val="bg2">
                  <a:alpha val="39000"/>
                </a:schemeClr>
              </a:gs>
              <a:gs pos="50000">
                <a:schemeClr val="bg1"/>
              </a:gs>
              <a:gs pos="100000">
                <a:schemeClr val="bg2">
                  <a:alpha val="39000"/>
                </a:schemeClr>
              </a:gs>
            </a:gsLst>
            <a:lin ang="5400000" scaled="1"/>
          </a:gradFill>
          <a:ln w="88900">
            <a:pattFill prst="sphere">
              <a:fgClr>
                <a:srgbClr val="DD1DB8"/>
              </a:fgClr>
              <a:bgClr>
                <a:schemeClr val="bg2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000">
              <a:cs typeface="Times New Roman" panose="02020603050405020304" pitchFamily="18" charset="0"/>
            </a:endParaRP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1877704" y="3810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nl-NL" altLang="en-US" sz="4800" b="1" dirty="0">
                <a:solidFill>
                  <a:srgbClr val="0070C0"/>
                </a:solidFill>
                <a:cs typeface="Times New Roman" panose="02020603050405020304" pitchFamily="18" charset="0"/>
              </a:rPr>
              <a:t> Những điều luật nào trong bài nêu lên quyền của trẻ em Việt Nam?</a:t>
            </a:r>
            <a:r>
              <a:rPr lang="en-US" altLang="en-US" sz="4800" b="1" dirty="0">
                <a:solidFill>
                  <a:srgbClr val="0070C0"/>
                </a:solidFill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1905000" y="3429000"/>
            <a:ext cx="8382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just">
              <a:spcBef>
                <a:spcPct val="50000"/>
              </a:spcBef>
            </a:pPr>
            <a:r>
              <a:rPr lang="nl-NL" altLang="en-US" sz="4800" b="1" dirty="0">
                <a:cs typeface="Times New Roman" panose="02020603050405020304" pitchFamily="18" charset="0"/>
              </a:rPr>
              <a:t>- Những điều luật nào trong bài nêu lên quyền của trẻ em Việt Nam là điều 15, 16, 17</a:t>
            </a:r>
            <a:endParaRPr lang="en-US" altLang="en-US" sz="4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3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0" y="0"/>
            <a:ext cx="12115800" cy="6858000"/>
          </a:xfrm>
          <a:prstGeom prst="rect">
            <a:avLst/>
          </a:prstGeom>
          <a:gradFill rotWithShape="1">
            <a:gsLst>
              <a:gs pos="0">
                <a:srgbClr val="EAF9FC">
                  <a:alpha val="67999"/>
                </a:srgbClr>
              </a:gs>
              <a:gs pos="100000">
                <a:srgbClr val="FFFFFF"/>
              </a:gs>
            </a:gsLst>
            <a:lin ang="5400000" scaled="1"/>
          </a:gradFill>
          <a:ln w="76200" cmpd="tri" algn="ctr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cs typeface="Times New Roman" panose="02020603050405020304" pitchFamily="18" charset="0"/>
            </a:endParaRP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1676400" y="166569"/>
            <a:ext cx="8839200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r>
              <a:rPr lang="nl-NL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Đặt tên cho mỗi điều luật nói trên </a:t>
            </a:r>
            <a:r>
              <a:rPr lang="en-US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4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solidFill>
                  <a:srgbClr val="0070C0"/>
                </a:solidFill>
                <a:cs typeface="Times New Roman" panose="02020603050405020304" pitchFamily="18" charset="0"/>
              </a:rPr>
              <a:t> 15,16,17 )</a:t>
            </a:r>
            <a:r>
              <a:rPr lang="en-US" altLang="en-US" sz="44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 altLang="en-US" sz="4400" b="1" dirty="0">
                <a:cs typeface="Times New Roman" panose="02020603050405020304" pitchFamily="18" charset="0"/>
              </a:rPr>
              <a:t>    </a:t>
            </a: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cs typeface="Times New Roman" panose="02020603050405020304" pitchFamily="18" charset="0"/>
              </a:rPr>
              <a:t> 15: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được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chăm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sóc</a:t>
            </a:r>
            <a:r>
              <a:rPr lang="en-US" altLang="en-US" sz="4400" b="1" dirty="0"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bảo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vệ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sức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khỏe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cs typeface="Times New Roman" panose="02020603050405020304" pitchFamily="18" charset="0"/>
              </a:rPr>
              <a:t> 16: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học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tập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4400" b="1" dirty="0">
                <a:cs typeface="Times New Roman" panose="02020603050405020304" pitchFamily="18" charset="0"/>
              </a:rPr>
              <a:t>+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400" b="1" dirty="0">
                <a:cs typeface="Times New Roman" panose="02020603050405020304" pitchFamily="18" charset="0"/>
              </a:rPr>
              <a:t> 17: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Quyền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vui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chơi</a:t>
            </a:r>
            <a:r>
              <a:rPr lang="en-US" altLang="en-US" sz="4400" b="1" dirty="0"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giải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trí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400" b="1" dirty="0"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400" b="1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307545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8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" y="152400"/>
            <a:ext cx="12039600" cy="6705600"/>
          </a:xfrm>
          <a:prstGeom prst="rect">
            <a:avLst/>
          </a:prstGeom>
          <a:noFill/>
          <a:ln w="88900" cmpd="tri" algn="ctr">
            <a:solidFill>
              <a:srgbClr val="DD1DB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37993" name="Text Box 105"/>
          <p:cNvSpPr txBox="1">
            <a:spLocks noChangeArrowheads="1"/>
          </p:cNvSpPr>
          <p:nvPr/>
        </p:nvSpPr>
        <p:spPr bwMode="auto">
          <a:xfrm>
            <a:off x="1828800" y="1143001"/>
            <a:ext cx="8534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b="1" dirty="0">
                <a:cs typeface="Times New Roman" panose="02020603050405020304" pitchFamily="18" charset="0"/>
              </a:rPr>
              <a:t>3.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Điều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luật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nào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nói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bổn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phận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trẻ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em</a:t>
            </a:r>
            <a:r>
              <a:rPr lang="en-US" altLang="en-US" sz="4000" b="1" dirty="0">
                <a:cs typeface="Times New Roman" panose="02020603050405020304" pitchFamily="18" charset="0"/>
              </a:rPr>
              <a:t>?</a:t>
            </a:r>
            <a:endParaRPr lang="en-US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37995" name="Text Box 107"/>
          <p:cNvSpPr txBox="1">
            <a:spLocks noChangeArrowheads="1"/>
          </p:cNvSpPr>
          <p:nvPr/>
        </p:nvSpPr>
        <p:spPr bwMode="auto">
          <a:xfrm>
            <a:off x="2133600" y="2695040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9411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4000" dirty="0">
                <a:solidFill>
                  <a:srgbClr val="FF0000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Điều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21</a:t>
            </a:r>
          </a:p>
        </p:txBody>
      </p:sp>
      <p:sp>
        <p:nvSpPr>
          <p:cNvPr id="37996" name="Rectangle 108"/>
          <p:cNvSpPr>
            <a:spLocks noChangeArrowheads="1"/>
          </p:cNvSpPr>
          <p:nvPr/>
        </p:nvSpPr>
        <p:spPr bwMode="auto">
          <a:xfrm>
            <a:off x="1828800" y="3838040"/>
            <a:ext cx="8534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 dirty="0" err="1"/>
              <a:t>Nêu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những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bổn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phận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của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trẻ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em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được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quy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định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trong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luật</a:t>
            </a:r>
            <a:r>
              <a:rPr lang="en-US" altLang="en-US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48028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458200" cy="2362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801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10972800" cy="1143000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4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học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313841"/>
            <a:ext cx="8686800" cy="3324960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62000" y="2209800"/>
            <a:ext cx="8382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1" descr="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3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WordArt 53"/>
          <p:cNvSpPr>
            <a:spLocks noChangeArrowheads="1" noChangeShapeType="1" noTextEdit="1"/>
          </p:cNvSpPr>
          <p:nvPr/>
        </p:nvSpPr>
        <p:spPr bwMode="auto">
          <a:xfrm>
            <a:off x="2057400" y="19050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endParaRPr lang="en-US" sz="2800" b="1" kern="10" dirty="0">
              <a:ln w="9525">
                <a:round/>
                <a:headEnd/>
                <a:tailEnd/>
              </a:ln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" y="304800"/>
            <a:ext cx="11887200" cy="6248400"/>
          </a:xfrm>
          <a:prstGeom prst="rect">
            <a:avLst/>
          </a:prstGeom>
          <a:noFill/>
          <a:ln w="127000" cap="rnd" algn="ctr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78810"/>
      </p:ext>
    </p:extLst>
  </p:cSld>
  <p:clrMapOvr>
    <a:masterClrMapping/>
  </p:clrMapOvr>
  <p:transition spd="med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icture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8"/>
          <a:stretch>
            <a:fillRect/>
          </a:stretch>
        </p:blipFill>
        <p:spPr bwMode="auto">
          <a:xfrm>
            <a:off x="0" y="-4119"/>
            <a:ext cx="12115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PinkFlow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0" y="6045200"/>
            <a:ext cx="1219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 descr="Flower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863" y="0"/>
            <a:ext cx="571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 descr="FloralCorner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614" y="5080000"/>
            <a:ext cx="144462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0" descr="FloralCorner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24001" y="114300"/>
            <a:ext cx="176847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12" descr="Flower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613" y="317500"/>
            <a:ext cx="571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13" descr="Flower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75" y="931863"/>
            <a:ext cx="571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WordArt 16"/>
          <p:cNvSpPr>
            <a:spLocks noChangeArrowheads="1" noChangeShapeType="1" noTextEdit="1"/>
          </p:cNvSpPr>
          <p:nvPr/>
        </p:nvSpPr>
        <p:spPr bwMode="auto">
          <a:xfrm>
            <a:off x="3560763" y="752770"/>
            <a:ext cx="4648200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TẬP ĐỌC</a:t>
            </a:r>
          </a:p>
        </p:txBody>
      </p:sp>
      <p:sp>
        <p:nvSpPr>
          <p:cNvPr id="17425" name="WordArt 17"/>
          <p:cNvSpPr>
            <a:spLocks noChangeArrowheads="1" noChangeShapeType="1" noTextEdit="1"/>
          </p:cNvSpPr>
          <p:nvPr/>
        </p:nvSpPr>
        <p:spPr bwMode="auto">
          <a:xfrm>
            <a:off x="3443810" y="2424059"/>
            <a:ext cx="6332584" cy="23215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Luật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Bảo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vệ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chăm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sóc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và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giáo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dục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trẻ</a:t>
            </a:r>
            <a:r>
              <a:rPr lang="en-US" sz="48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em</a:t>
            </a:r>
            <a:endParaRPr lang="en-US" sz="48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6340052"/>
      </p:ext>
    </p:extLst>
  </p:cSld>
  <p:clrMapOvr>
    <a:masterClrMapping/>
  </p:clrMapOvr>
  <p:transition spd="slow">
    <p:dissolv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1" descr="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WordArt 53"/>
          <p:cNvSpPr>
            <a:spLocks noChangeArrowheads="1" noChangeShapeType="1" noTextEdit="1"/>
          </p:cNvSpPr>
          <p:nvPr/>
        </p:nvSpPr>
        <p:spPr bwMode="auto">
          <a:xfrm>
            <a:off x="2057400" y="19050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endParaRPr lang="en-US" sz="100" b="1" kern="10">
              <a:ln w="9525">
                <a:round/>
                <a:headEnd/>
                <a:tailEnd/>
              </a:ln>
              <a:solidFill>
                <a:srgbClr val="FF00FF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62000" y="304800"/>
            <a:ext cx="10591800" cy="6248400"/>
          </a:xfrm>
          <a:prstGeom prst="rect">
            <a:avLst/>
          </a:prstGeom>
          <a:noFill/>
          <a:ln w="127000" cap="rnd" algn="ctr">
            <a:solidFill>
              <a:srgbClr val="008000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1981200" y="1371600"/>
            <a:ext cx="8686800" cy="2585323"/>
          </a:xfrm>
          <a:prstGeom prst="rect">
            <a:avLst/>
          </a:prstGeom>
          <a:gradFill rotWithShape="1">
            <a:gsLst>
              <a:gs pos="0">
                <a:srgbClr val="FEE6F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CC"/>
                </a:solidFill>
              </a:rPr>
              <a:t>Đọc giọng thông báo rõ ràng, ngắt giọng làm rõ từng điều luật, từng khoản mục</a:t>
            </a:r>
          </a:p>
        </p:txBody>
      </p:sp>
    </p:spTree>
    <p:extLst>
      <p:ext uri="{BB962C8B-B14F-4D97-AF65-F5344CB8AC3E}">
        <p14:creationId xmlns:p14="http://schemas.microsoft.com/office/powerpoint/2010/main" val="2750277367"/>
      </p:ext>
    </p:extLst>
  </p:cSld>
  <p:clrMapOvr>
    <a:masterClrMapping/>
  </p:clrMapOvr>
  <p:transition spd="med">
    <p:wheel spokes="8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533401"/>
            <a:ext cx="91440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 </a:t>
            </a:r>
            <a:r>
              <a:rPr lang="en-US" altLang="en-US" sz="4000" b="1"/>
              <a:t>* Điều 21: Trẻ em có bổn phận sau đây: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4000" b="1"/>
              <a:t>Yêu quý, kính trọng, hiếu thảo với ông bà, cha mẹ; kính trọng thầy giáo, cô giáo; lễ phép với người lớn, thương yêu em nhỏ; đoàn kết với bạn bè; giúp đỡ người già yếu, người khuyết tật, tàn tật, người gặp hoàn cảnh khó khăn theo khả năng của mình </a:t>
            </a:r>
          </a:p>
        </p:txBody>
      </p:sp>
      <p:sp>
        <p:nvSpPr>
          <p:cNvPr id="271368" name="Line 8"/>
          <p:cNvSpPr>
            <a:spLocks noChangeShapeType="1"/>
          </p:cNvSpPr>
          <p:nvPr/>
        </p:nvSpPr>
        <p:spPr bwMode="auto">
          <a:xfrm>
            <a:off x="2057400" y="2057400"/>
            <a:ext cx="6553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4648200" y="2752725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0" name="Line 10"/>
          <p:cNvSpPr>
            <a:spLocks noChangeShapeType="1"/>
          </p:cNvSpPr>
          <p:nvPr/>
        </p:nvSpPr>
        <p:spPr bwMode="auto">
          <a:xfrm>
            <a:off x="3067050" y="33528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1" name="Line 11"/>
          <p:cNvSpPr>
            <a:spLocks noChangeShapeType="1"/>
          </p:cNvSpPr>
          <p:nvPr/>
        </p:nvSpPr>
        <p:spPr bwMode="auto">
          <a:xfrm>
            <a:off x="7996238" y="3352800"/>
            <a:ext cx="2514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3886200" y="3886200"/>
            <a:ext cx="1866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373" name="Line 13"/>
          <p:cNvSpPr>
            <a:spLocks noChangeShapeType="1"/>
          </p:cNvSpPr>
          <p:nvPr/>
        </p:nvSpPr>
        <p:spPr bwMode="auto">
          <a:xfrm>
            <a:off x="8348664" y="3967163"/>
            <a:ext cx="1709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5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1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8" grpId="0" animBg="1"/>
      <p:bldP spid="271369" grpId="0" animBg="1"/>
      <p:bldP spid="271370" grpId="0" animBg="1"/>
      <p:bldP spid="271371" grpId="0" animBg="1"/>
      <p:bldP spid="271372" grpId="0" animBg="1"/>
      <p:bldP spid="27137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9144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2. Chăm chỉ học tập, giữ gìn vệ sinh , rèn luyện thân thể , thực hiện trật tự công cộng và an toàn giao thông, giữ gìn của công, tôn trọng tài sản của người khác, bảo vệ môi trường.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400" b="1"/>
              <a:t>3. Yêu lao động , giúp đỡ gia đình làm những việc vừa sức mình.</a:t>
            </a:r>
          </a:p>
        </p:txBody>
      </p:sp>
      <p:sp>
        <p:nvSpPr>
          <p:cNvPr id="272387" name="Line 3"/>
          <p:cNvSpPr>
            <a:spLocks noChangeShapeType="1"/>
          </p:cNvSpPr>
          <p:nvPr/>
        </p:nvSpPr>
        <p:spPr bwMode="auto">
          <a:xfrm>
            <a:off x="2133600" y="12192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88" name="Line 4"/>
          <p:cNvSpPr>
            <a:spLocks noChangeShapeType="1"/>
          </p:cNvSpPr>
          <p:nvPr/>
        </p:nvSpPr>
        <p:spPr bwMode="auto">
          <a:xfrm>
            <a:off x="1828800" y="19050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89" name="Line 5"/>
          <p:cNvSpPr>
            <a:spLocks noChangeShapeType="1"/>
          </p:cNvSpPr>
          <p:nvPr/>
        </p:nvSpPr>
        <p:spPr bwMode="auto">
          <a:xfrm>
            <a:off x="6705601" y="1295400"/>
            <a:ext cx="16097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0" name="Line 6"/>
          <p:cNvSpPr>
            <a:spLocks noChangeShapeType="1"/>
          </p:cNvSpPr>
          <p:nvPr/>
        </p:nvSpPr>
        <p:spPr bwMode="auto">
          <a:xfrm>
            <a:off x="6657975" y="1919288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1" name="Line 7"/>
          <p:cNvSpPr>
            <a:spLocks noChangeShapeType="1"/>
          </p:cNvSpPr>
          <p:nvPr/>
        </p:nvSpPr>
        <p:spPr bwMode="auto">
          <a:xfrm>
            <a:off x="1905000" y="32766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2" name="Line 8"/>
          <p:cNvSpPr>
            <a:spLocks noChangeShapeType="1"/>
          </p:cNvSpPr>
          <p:nvPr/>
        </p:nvSpPr>
        <p:spPr bwMode="auto">
          <a:xfrm>
            <a:off x="6019800" y="32766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5791200" y="3962400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4" name="Line 10"/>
          <p:cNvSpPr>
            <a:spLocks noChangeShapeType="1"/>
          </p:cNvSpPr>
          <p:nvPr/>
        </p:nvSpPr>
        <p:spPr bwMode="auto">
          <a:xfrm>
            <a:off x="5734050" y="4962525"/>
            <a:ext cx="1752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395" name="Line 11"/>
          <p:cNvSpPr>
            <a:spLocks noChangeShapeType="1"/>
          </p:cNvSpPr>
          <p:nvPr/>
        </p:nvSpPr>
        <p:spPr bwMode="auto">
          <a:xfrm>
            <a:off x="2076450" y="4924425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6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2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2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animBg="1"/>
      <p:bldP spid="272388" grpId="0" animBg="1"/>
      <p:bldP spid="272389" grpId="0" animBg="1"/>
      <p:bldP spid="272390" grpId="0" animBg="1"/>
      <p:bldP spid="272391" grpId="0" animBg="1"/>
      <p:bldP spid="272392" grpId="0" animBg="1"/>
      <p:bldP spid="272393" grpId="0" animBg="1"/>
      <p:bldP spid="272394" grpId="0" animBg="1"/>
      <p:bldP spid="27239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524000" y="0"/>
            <a:ext cx="9144000" cy="393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 </a:t>
            </a:r>
            <a:r>
              <a:rPr lang="en-US" altLang="en-US" sz="3200" b="1"/>
              <a:t>* Điều 21: Trẻ em có bổn phận sau đây: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3200" b="1">
                <a:solidFill>
                  <a:srgbClr val="FF0000"/>
                </a:solidFill>
              </a:rPr>
              <a:t>Yêu quý, kính trọng, hiếu thảo</a:t>
            </a:r>
            <a:r>
              <a:rPr lang="en-US" altLang="en-US" sz="3200" b="1"/>
              <a:t> với ông bà, cha mẹ; </a:t>
            </a:r>
            <a:r>
              <a:rPr lang="en-US" altLang="en-US" sz="3200" b="1">
                <a:solidFill>
                  <a:srgbClr val="FF0000"/>
                </a:solidFill>
              </a:rPr>
              <a:t>kính trọng</a:t>
            </a:r>
            <a:r>
              <a:rPr lang="en-US" altLang="en-US" sz="3200" b="1"/>
              <a:t> thầy giáo, cô giáo; </a:t>
            </a:r>
            <a:r>
              <a:rPr lang="en-US" altLang="en-US" sz="3200" b="1">
                <a:solidFill>
                  <a:srgbClr val="FF0000"/>
                </a:solidFill>
              </a:rPr>
              <a:t>lễ phép</a:t>
            </a:r>
            <a:r>
              <a:rPr lang="en-US" altLang="en-US" sz="3200" b="1"/>
              <a:t> với người lớn, </a:t>
            </a:r>
            <a:r>
              <a:rPr lang="en-US" altLang="en-US" sz="3200" b="1">
                <a:solidFill>
                  <a:srgbClr val="FF0000"/>
                </a:solidFill>
              </a:rPr>
              <a:t>thương yêu</a:t>
            </a:r>
            <a:r>
              <a:rPr lang="en-US" altLang="en-US" sz="3200" b="1"/>
              <a:t> em nhỏ; </a:t>
            </a:r>
            <a:r>
              <a:rPr lang="en-US" altLang="en-US" sz="3200" b="1">
                <a:solidFill>
                  <a:srgbClr val="FF0000"/>
                </a:solidFill>
              </a:rPr>
              <a:t>đoàn kết</a:t>
            </a:r>
            <a:r>
              <a:rPr lang="en-US" altLang="en-US" sz="3200" b="1"/>
              <a:t> với bạn bè; </a:t>
            </a:r>
            <a:r>
              <a:rPr lang="en-US" altLang="en-US" sz="3200" b="1">
                <a:solidFill>
                  <a:srgbClr val="FF0000"/>
                </a:solidFill>
              </a:rPr>
              <a:t>giúp đỡ</a:t>
            </a:r>
            <a:r>
              <a:rPr lang="en-US" altLang="en-US" sz="3200" b="1"/>
              <a:t> người già yếu, người khuyết tật, tàn tật, người gặp hoàn cảnh khó khăn theo khả năng của mình</a:t>
            </a:r>
            <a:r>
              <a:rPr lang="en-US" altLang="en-US" sz="4000" b="1"/>
              <a:t> 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524000" y="3767139"/>
            <a:ext cx="9144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2. </a:t>
            </a:r>
            <a:r>
              <a:rPr lang="en-US" altLang="en-US" sz="3200" b="1">
                <a:solidFill>
                  <a:srgbClr val="FF0000"/>
                </a:solidFill>
              </a:rPr>
              <a:t>Chăm chỉ</a:t>
            </a:r>
            <a:r>
              <a:rPr lang="en-US" altLang="en-US" sz="3200" b="1"/>
              <a:t> học tập, giữ gìn vệ sinh , </a:t>
            </a:r>
            <a:r>
              <a:rPr lang="en-US" altLang="en-US" sz="3200" b="1">
                <a:solidFill>
                  <a:srgbClr val="FF0000"/>
                </a:solidFill>
              </a:rPr>
              <a:t>rèn luyện</a:t>
            </a:r>
            <a:r>
              <a:rPr lang="en-US" altLang="en-US" sz="3200" b="1"/>
              <a:t> thân thể , </a:t>
            </a:r>
            <a:r>
              <a:rPr lang="en-US" altLang="en-US" sz="3200" b="1">
                <a:solidFill>
                  <a:srgbClr val="FF0000"/>
                </a:solidFill>
              </a:rPr>
              <a:t>thực hiện</a:t>
            </a:r>
            <a:r>
              <a:rPr lang="en-US" altLang="en-US" sz="3200" b="1"/>
              <a:t> trật tự công cộng và an toàn giao thông, </a:t>
            </a:r>
            <a:r>
              <a:rPr lang="en-US" altLang="en-US" sz="3200" b="1">
                <a:solidFill>
                  <a:srgbClr val="FF0000"/>
                </a:solidFill>
              </a:rPr>
              <a:t>giữ gìn</a:t>
            </a:r>
            <a:r>
              <a:rPr lang="en-US" altLang="en-US" sz="3200" b="1"/>
              <a:t> của công, </a:t>
            </a:r>
            <a:r>
              <a:rPr lang="en-US" altLang="en-US" sz="3200" b="1">
                <a:solidFill>
                  <a:srgbClr val="FF0000"/>
                </a:solidFill>
              </a:rPr>
              <a:t>tôn trọng</a:t>
            </a:r>
            <a:r>
              <a:rPr lang="en-US" altLang="en-US" sz="3200" b="1"/>
              <a:t> tài sản của người khác, </a:t>
            </a:r>
            <a:r>
              <a:rPr lang="en-US" altLang="en-US" sz="3200" b="1">
                <a:solidFill>
                  <a:srgbClr val="FF0000"/>
                </a:solidFill>
              </a:rPr>
              <a:t>bảo vệ</a:t>
            </a:r>
            <a:r>
              <a:rPr lang="en-US" altLang="en-US" sz="3200" b="1"/>
              <a:t> môi trường.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3. </a:t>
            </a:r>
            <a:r>
              <a:rPr lang="en-US" altLang="en-US" sz="3200" b="1">
                <a:solidFill>
                  <a:srgbClr val="FF0000"/>
                </a:solidFill>
              </a:rPr>
              <a:t>Yêu </a:t>
            </a:r>
            <a:r>
              <a:rPr lang="en-US" altLang="en-US" sz="3200" b="1"/>
              <a:t>lao động , </a:t>
            </a:r>
            <a:r>
              <a:rPr lang="en-US" altLang="en-US" sz="3200" b="1">
                <a:solidFill>
                  <a:srgbClr val="FF0000"/>
                </a:solidFill>
              </a:rPr>
              <a:t>giúp đỡ</a:t>
            </a:r>
            <a:r>
              <a:rPr lang="en-US" altLang="en-US" sz="3200" b="1"/>
              <a:t> gia đình làm những việc vừa sức mình.</a:t>
            </a:r>
          </a:p>
        </p:txBody>
      </p:sp>
    </p:spTree>
    <p:extLst>
      <p:ext uri="{BB962C8B-B14F-4D97-AF65-F5344CB8AC3E}">
        <p14:creationId xmlns:p14="http://schemas.microsoft.com/office/powerpoint/2010/main" val="40819298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1" y="457200"/>
            <a:ext cx="6179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TRÒ CHƠI Ô CHỮ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28956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47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1" y="207377"/>
            <a:ext cx="8485909" cy="11758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6409" y="1451292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1202" y="1443225"/>
            <a:ext cx="1572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617" y="1443226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5109" y="2213291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,…………..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5109" y="34290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……………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85109" y="48768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………....,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Right Arrow 9">
            <a:hlinkClick r:id="rId3" action="ppaction://hlinksldjump"/>
          </p:cNvPr>
          <p:cNvSpPr/>
          <p:nvPr/>
        </p:nvSpPr>
        <p:spPr>
          <a:xfrm rot="10800000">
            <a:off x="9221289" y="6180318"/>
            <a:ext cx="91352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914278" y="2216782"/>
            <a:ext cx="1371600" cy="377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0" y="3967609"/>
            <a:ext cx="1371600" cy="377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 lập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76600" y="4920109"/>
            <a:ext cx="1371600" cy="37750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lao động</a:t>
            </a: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4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11" grpId="0" animBg="1"/>
      <p:bldP spid="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181220"/>
            <a:ext cx="8669847" cy="2697162"/>
          </a:xfrm>
        </p:spPr>
        <p:txBody>
          <a:bodyPr>
            <a:normAutofit/>
          </a:bodyPr>
          <a:lstStyle/>
          <a:p>
            <a:pPr algn="just"/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7955" y="2757322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014" y="2881795"/>
            <a:ext cx="648772" cy="7009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85982" y="4559404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9200" y="528314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29200" y="5975867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17</a:t>
            </a:r>
          </a:p>
        </p:txBody>
      </p:sp>
      <p:sp>
        <p:nvSpPr>
          <p:cNvPr id="9" name="Right Arrow 8">
            <a:hlinkClick r:id="rId3" action="ppaction://hlinksldjump"/>
          </p:cNvPr>
          <p:cNvSpPr/>
          <p:nvPr/>
        </p:nvSpPr>
        <p:spPr>
          <a:xfrm rot="10588710">
            <a:off x="8915400" y="5975867"/>
            <a:ext cx="1066800" cy="58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876800" y="5975867"/>
            <a:ext cx="762000" cy="6169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99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567" y="-4543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5" r="17030"/>
          <a:stretch/>
        </p:blipFill>
        <p:spPr>
          <a:xfrm>
            <a:off x="2182091" y="4724400"/>
            <a:ext cx="1870364" cy="160020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2514601" y="304800"/>
            <a:ext cx="8153401" cy="4114800"/>
          </a:xfrm>
          <a:prstGeom prst="cloudCallout">
            <a:avLst>
              <a:gd name="adj1" fmla="val -29743"/>
              <a:gd name="adj2" fmla="val 10416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…………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4805691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63000" y="4830993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8991600" y="5715000"/>
            <a:ext cx="1219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62600" y="3276600"/>
            <a:ext cx="1752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5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/>
      <p:bldP spid="9" grpId="0" animBg="1"/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291" y="304800"/>
            <a:ext cx="8801100" cy="1981200"/>
          </a:xfrm>
        </p:spPr>
        <p:txBody>
          <a:bodyPr>
            <a:normAutofit/>
          </a:bodyPr>
          <a:lstStyle/>
          <a:p>
            <a:pPr algn="l"/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ý?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2394466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A. 5 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3107323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B. 4 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3815209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C. 3 ý</a:t>
            </a:r>
          </a:p>
        </p:txBody>
      </p:sp>
      <p:sp>
        <p:nvSpPr>
          <p:cNvPr id="7" name="Right Arrow 6"/>
          <p:cNvSpPr/>
          <p:nvPr/>
        </p:nvSpPr>
        <p:spPr>
          <a:xfrm rot="10800000">
            <a:off x="8915400" y="5791200"/>
            <a:ext cx="1143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76800" y="2459104"/>
            <a:ext cx="762000" cy="6169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0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 animBg="1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1219200"/>
            <a:ext cx="6934200" cy="32766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Deflate">
              <a:avLst/>
            </a:prstTxWarp>
            <a:spAutoFit/>
          </a:bodyPr>
          <a:lstStyle/>
          <a:p>
            <a:pPr algn="ctr"/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Cảm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ơn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em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052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2590800" y="2133600"/>
            <a:ext cx="68580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FF00FF"/>
              </a:contourClr>
            </a:sp3d>
          </a:bodyPr>
          <a:lstStyle/>
          <a:p>
            <a:pPr algn="ctr"/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Luyện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đọc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339" name="Picture 3" descr="WhitecornerFlower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301752"/>
            <a:ext cx="3048000" cy="3048000"/>
          </a:xfrm>
        </p:spPr>
      </p:pic>
      <p:pic>
        <p:nvPicPr>
          <p:cNvPr id="14340" name="Picture 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3429000"/>
            <a:ext cx="304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13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3" name="Text Box 93"/>
          <p:cNvSpPr txBox="1">
            <a:spLocks noChangeArrowheads="1"/>
          </p:cNvSpPr>
          <p:nvPr/>
        </p:nvSpPr>
        <p:spPr bwMode="auto">
          <a:xfrm>
            <a:off x="4114800" y="2133601"/>
            <a:ext cx="367665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 dirty="0" err="1"/>
              <a:t>sức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khoẻ</a:t>
            </a:r>
            <a:endParaRPr lang="en-US" altLang="en-US" sz="4000" b="1" dirty="0"/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 dirty="0" err="1"/>
              <a:t>giữ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gìn</a:t>
            </a:r>
            <a:endParaRPr lang="en-US" altLang="en-US" sz="4000" b="1" dirty="0"/>
          </a:p>
          <a:p>
            <a:pPr marL="571500" indent="-5715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4000" b="1" dirty="0" err="1"/>
              <a:t>lễ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phép</a:t>
            </a:r>
            <a:endParaRPr lang="en-US" altLang="en-US" sz="4000" b="1" dirty="0"/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4000" b="1" dirty="0"/>
              <a:t>-   </a:t>
            </a:r>
            <a:r>
              <a:rPr lang="en-US" altLang="en-US" sz="4000" b="1" dirty="0" err="1"/>
              <a:t>tài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sản</a:t>
            </a:r>
            <a:r>
              <a:rPr lang="en-US" altLang="en-US" sz="4000" dirty="0"/>
              <a:t> </a:t>
            </a:r>
          </a:p>
        </p:txBody>
      </p:sp>
      <p:sp>
        <p:nvSpPr>
          <p:cNvPr id="15367" name="Text Box 103"/>
          <p:cNvSpPr txBox="1">
            <a:spLocks noChangeArrowheads="1"/>
          </p:cNvSpPr>
          <p:nvPr/>
        </p:nvSpPr>
        <p:spPr bwMode="auto">
          <a:xfrm>
            <a:off x="4391025" y="685801"/>
            <a:ext cx="3124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Luyện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đọc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33028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533400"/>
            <a:ext cx="97536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chủng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,…).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20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noFill/>
          <a:ln w="76200" cmpd="tri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9459" name="Picture 3" descr="1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gradFill rotWithShape="1">
            <a:gsLst>
              <a:gs pos="0">
                <a:srgbClr val="FBD1F9">
                  <a:alpha val="39000"/>
                </a:srgbClr>
              </a:gs>
              <a:gs pos="50000">
                <a:schemeClr val="bg1"/>
              </a:gs>
              <a:gs pos="100000">
                <a:srgbClr val="FBD1F9">
                  <a:alpha val="39000"/>
                </a:srgbClr>
              </a:gs>
            </a:gsLst>
            <a:lin ang="5400000" scaled="1"/>
          </a:gradFill>
          <a:ln w="88900">
            <a:pattFill prst="sphere">
              <a:fgClr>
                <a:srgbClr val="DD1DB8"/>
              </a:fgClr>
              <a:bgClr>
                <a:schemeClr val="bg2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3" name="WordArt 5"/>
          <p:cNvSpPr>
            <a:spLocks noChangeArrowheads="1" noChangeShapeType="1" noTextEdit="1"/>
          </p:cNvSpPr>
          <p:nvPr/>
        </p:nvSpPr>
        <p:spPr bwMode="auto">
          <a:xfrm>
            <a:off x="1981200" y="1600200"/>
            <a:ext cx="80010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DDDDDD"/>
              </a:extrusionClr>
              <a:contourClr>
                <a:srgbClr val="9933FF"/>
              </a:contourClr>
            </a:sp3d>
          </a:bodyPr>
          <a:lstStyle/>
          <a:p>
            <a:pPr algn="ctr"/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Tìm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hiểu</a:t>
            </a:r>
            <a:r>
              <a:rPr lang="en-US" sz="2800" b="1" kern="10" dirty="0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round/>
                  <a:headEnd/>
                  <a:tailEnd/>
                </a:ln>
                <a:solidFill>
                  <a:srgbClr val="9933FF"/>
                </a:solidFill>
                <a:cs typeface="Times New Roman" panose="02020603050405020304" pitchFamily="18" charset="0"/>
              </a:rPr>
              <a:t>bài</a:t>
            </a:r>
            <a:endParaRPr lang="en-US" sz="2800" b="1" kern="10" dirty="0">
              <a:ln w="9525">
                <a:round/>
                <a:headEnd/>
                <a:tailEnd/>
              </a:ln>
              <a:solidFill>
                <a:srgbClr val="9933FF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0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0"/>
            <a:ext cx="8458200" cy="58275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8431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1946</Words>
  <Application>Microsoft Office PowerPoint</Application>
  <PresentationFormat>Widescreen</PresentationFormat>
  <Paragraphs>160</Paragraphs>
  <Slides>49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Aptos</vt:lpstr>
      <vt:lpstr>Aptos Display</vt:lpstr>
      <vt:lpstr>Arial</vt:lpstr>
      <vt:lpstr>Times New Roman</vt:lpstr>
      <vt:lpstr>Office Theme</vt:lpstr>
      <vt:lpstr>PowerPoint Presentation</vt:lpstr>
      <vt:lpstr> TẬP ĐỌC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 bài học: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hỏi 2: Trẻ em có quyền được vui chơi, giải trí lành mạnh, được hoạt động văn hóa, nghệ thuật, thể dục, thể thao, du lịch phù hợp với lứa tuổi.</vt:lpstr>
      <vt:lpstr>Câu hỏi 3: </vt:lpstr>
      <vt:lpstr>Câu hỏi 4: Trong điều 21 trong bài bổn phận của trẻ em gồm bao nhiêu ý?</vt:lpstr>
      <vt:lpstr>PowerPoint Presentation</vt:lpstr>
      <vt:lpstr> TẬP ĐỌC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 bài học: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hỏi 2: Trẻ em có quyền được vui chơi, giải trí lành mạnh, được hoạt động văn hóa, nghệ thuật, thể dục, thể thao, du lịch phù hợp với lứa tuổi.</vt:lpstr>
      <vt:lpstr>Câu hỏi 3: </vt:lpstr>
      <vt:lpstr>Câu hỏi 4: Trong điều 21 trong bài bổn phận của trẻ em gồm bao nhiêu ý?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 huong</dc:creator>
  <cp:lastModifiedBy>do huong</cp:lastModifiedBy>
  <cp:revision>1</cp:revision>
  <dcterms:created xsi:type="dcterms:W3CDTF">2024-05-10T00:54:19Z</dcterms:created>
  <dcterms:modified xsi:type="dcterms:W3CDTF">2024-05-10T00:55:18Z</dcterms:modified>
</cp:coreProperties>
</file>