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3" r:id="rId2"/>
    <p:sldId id="272" r:id="rId3"/>
    <p:sldId id="262" r:id="rId4"/>
    <p:sldId id="263" r:id="rId5"/>
    <p:sldId id="257" r:id="rId6"/>
    <p:sldId id="258" r:id="rId7"/>
    <p:sldId id="259" r:id="rId8"/>
    <p:sldId id="273" r:id="rId9"/>
    <p:sldId id="264" r:id="rId10"/>
    <p:sldId id="274" r:id="rId11"/>
    <p:sldId id="275" r:id="rId12"/>
    <p:sldId id="267" r:id="rId13"/>
    <p:sldId id="297" r:id="rId14"/>
    <p:sldId id="295" r:id="rId15"/>
    <p:sldId id="277" r:id="rId16"/>
    <p:sldId id="269" r:id="rId17"/>
    <p:sldId id="270" r:id="rId18"/>
    <p:sldId id="271" r:id="rId19"/>
    <p:sldId id="276" r:id="rId20"/>
    <p:sldId id="296"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1170A-64A1-48CD-9D0A-E7D675BFFA71}"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08EC9-A71E-418A-9B9E-1E33F5904896}" type="slidenum">
              <a:rPr lang="en-US" smtClean="0"/>
              <a:t>‹#›</a:t>
            </a:fld>
            <a:endParaRPr lang="en-US"/>
          </a:p>
        </p:txBody>
      </p:sp>
    </p:spTree>
    <p:extLst>
      <p:ext uri="{BB962C8B-B14F-4D97-AF65-F5344CB8AC3E}">
        <p14:creationId xmlns:p14="http://schemas.microsoft.com/office/powerpoint/2010/main" val="3385843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F7471C6-AD5F-4A48-85CD-A0853D0DC89C}" type="slidenum">
              <a:rPr lang="zh-CN" altLang="en-US" smtClean="0"/>
              <a:t>21</a:t>
            </a:fld>
            <a:endParaRPr lang="zh-CN" altLang="en-US"/>
          </a:p>
        </p:txBody>
      </p:sp>
    </p:spTree>
    <p:extLst>
      <p:ext uri="{BB962C8B-B14F-4D97-AF65-F5344CB8AC3E}">
        <p14:creationId xmlns:p14="http://schemas.microsoft.com/office/powerpoint/2010/main" val="419067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DFC1-9980-498B-A6C9-A036FB4665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3708BA-4915-413D-AD71-AD21B41A90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234B41-AE42-40C6-A545-0E2B4C398941}"/>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5" name="Footer Placeholder 4">
            <a:extLst>
              <a:ext uri="{FF2B5EF4-FFF2-40B4-BE49-F238E27FC236}">
                <a16:creationId xmlns:a16="http://schemas.microsoft.com/office/drawing/2014/main" id="{172DAE21-055C-4ECF-B14A-9D7786116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27BE78-87B8-48BF-BC27-7C8B64AC7A23}"/>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71206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7403D-209D-44C6-AB50-C5104A8744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56461C-1BFA-4774-BCAF-016915B80D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2B1AF2-5EC9-4FD4-AFAF-344E05AAA730}"/>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5" name="Footer Placeholder 4">
            <a:extLst>
              <a:ext uri="{FF2B5EF4-FFF2-40B4-BE49-F238E27FC236}">
                <a16:creationId xmlns:a16="http://schemas.microsoft.com/office/drawing/2014/main" id="{F074DBF7-AC65-4264-803C-1DF0172AB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9AFBD-60CD-45EE-93D3-C3E3269C850C}"/>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261754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200832-C519-4E63-9F48-307DE9AB6E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BC1354-DD12-43B1-93CC-42D5A891FC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19269-66D4-40F2-91D1-8241752C50EA}"/>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5" name="Footer Placeholder 4">
            <a:extLst>
              <a:ext uri="{FF2B5EF4-FFF2-40B4-BE49-F238E27FC236}">
                <a16:creationId xmlns:a16="http://schemas.microsoft.com/office/drawing/2014/main" id="{E088BD80-23F7-4EF5-8935-92236F4D20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05583-9CDB-4A94-BF79-84630954E83C}"/>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192880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78BFD-13BC-45BE-BAEE-558E0393D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A9D4E-CC00-4370-B45C-2A80B72304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56791-7EF4-4681-937C-283197FCAFE7}"/>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5" name="Footer Placeholder 4">
            <a:extLst>
              <a:ext uri="{FF2B5EF4-FFF2-40B4-BE49-F238E27FC236}">
                <a16:creationId xmlns:a16="http://schemas.microsoft.com/office/drawing/2014/main" id="{2D6475A5-63A5-45B4-A1C4-8C59CE9D3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34CA4-8B7D-45A9-8805-FCFD1740DC76}"/>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387817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9ACE9-80AE-41C8-A3EB-8BB7374B90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356BBD-61F6-40B8-B168-678C0957B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F58E08-7D47-4020-B118-B3369D2CF25B}"/>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5" name="Footer Placeholder 4">
            <a:extLst>
              <a:ext uri="{FF2B5EF4-FFF2-40B4-BE49-F238E27FC236}">
                <a16:creationId xmlns:a16="http://schemas.microsoft.com/office/drawing/2014/main" id="{372BD4C8-5980-4CAE-91B2-379B76D73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47405-5B9D-43FF-A0E4-248CF63C0882}"/>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1041927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AE882-C426-4B77-9DA8-026DC9B7D8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6C251-5201-4BCC-97AC-D4D613D597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04D99E-428B-47FE-A79A-7051D6EC8B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7442AB-706F-4787-A429-A78E02A40790}"/>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6" name="Footer Placeholder 5">
            <a:extLst>
              <a:ext uri="{FF2B5EF4-FFF2-40B4-BE49-F238E27FC236}">
                <a16:creationId xmlns:a16="http://schemas.microsoft.com/office/drawing/2014/main" id="{DCEBC884-0A68-4A04-B144-FEC38902F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1102C4-F5A5-43FD-B7E7-4146C8DB2D42}"/>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785307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A259-3244-45DE-9B3D-E43F87A9BE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4D672F-0884-44DB-88B5-A3EB47022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757BFF-0919-4549-8664-8C81403721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766238-05C2-4DE3-8AA3-9135AD1DC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AF0E2F-DCB0-4B3A-A268-420C9482DE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6009A1-6A88-4B58-80B9-6D58598C342C}"/>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8" name="Footer Placeholder 7">
            <a:extLst>
              <a:ext uri="{FF2B5EF4-FFF2-40B4-BE49-F238E27FC236}">
                <a16:creationId xmlns:a16="http://schemas.microsoft.com/office/drawing/2014/main" id="{06055711-472A-45A6-B7A5-2C0C70AF3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685105-7002-4622-A233-36E68A325EA0}"/>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263280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28BF2-C155-4427-86C7-1F01F18A1D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99F14E-9FFB-4660-9920-4031C3FA324C}"/>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4" name="Footer Placeholder 3">
            <a:extLst>
              <a:ext uri="{FF2B5EF4-FFF2-40B4-BE49-F238E27FC236}">
                <a16:creationId xmlns:a16="http://schemas.microsoft.com/office/drawing/2014/main" id="{C0597F10-3435-4C1E-B141-35A6F5BE5C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CED640-068B-4221-AEBC-DD9E331816A5}"/>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326068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BC139-7A2A-42E5-98C7-B61D19078CE0}"/>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3" name="Footer Placeholder 2">
            <a:extLst>
              <a:ext uri="{FF2B5EF4-FFF2-40B4-BE49-F238E27FC236}">
                <a16:creationId xmlns:a16="http://schemas.microsoft.com/office/drawing/2014/main" id="{8AAE13FE-21E2-431E-97E0-90EC382F22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654036-D6DD-4430-9F75-28463992C277}"/>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321565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068E0-FBE9-447B-9D9F-D5CBA47B6A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140A59-10AD-412E-BD66-FE44C5933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9AC84-A15A-45E6-9FC5-DEF8F9734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2DF0C-CBEB-4CD2-AF82-493C29D09608}"/>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6" name="Footer Placeholder 5">
            <a:extLst>
              <a:ext uri="{FF2B5EF4-FFF2-40B4-BE49-F238E27FC236}">
                <a16:creationId xmlns:a16="http://schemas.microsoft.com/office/drawing/2014/main" id="{ACAC4C7E-93E9-42C1-804B-6322A2B96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7A280-8D72-402D-9624-94BD6CE2770B}"/>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367253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5834-8909-414E-9450-39A58CE4B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F874CC-870C-4105-9549-A625B1D2AF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52756-83A2-45F5-8E7A-C45CAE5D21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A5B9C6-A377-481F-A5AA-6EF21B4E670E}"/>
              </a:ext>
            </a:extLst>
          </p:cNvPr>
          <p:cNvSpPr>
            <a:spLocks noGrp="1"/>
          </p:cNvSpPr>
          <p:nvPr>
            <p:ph type="dt" sz="half" idx="10"/>
          </p:nvPr>
        </p:nvSpPr>
        <p:spPr/>
        <p:txBody>
          <a:bodyPr/>
          <a:lstStyle/>
          <a:p>
            <a:fld id="{6A8779C9-8D04-4655-A9B6-C4D2E9E1ACD7}" type="datetimeFigureOut">
              <a:rPr lang="en-US" smtClean="0"/>
              <a:t>1/26/2024</a:t>
            </a:fld>
            <a:endParaRPr lang="en-US"/>
          </a:p>
        </p:txBody>
      </p:sp>
      <p:sp>
        <p:nvSpPr>
          <p:cNvPr id="6" name="Footer Placeholder 5">
            <a:extLst>
              <a:ext uri="{FF2B5EF4-FFF2-40B4-BE49-F238E27FC236}">
                <a16:creationId xmlns:a16="http://schemas.microsoft.com/office/drawing/2014/main" id="{63AE6228-D7AC-48E2-B529-C30F46C8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CF777-28AB-49DA-A83C-92F2E3519F00}"/>
              </a:ext>
            </a:extLst>
          </p:cNvPr>
          <p:cNvSpPr>
            <a:spLocks noGrp="1"/>
          </p:cNvSpPr>
          <p:nvPr>
            <p:ph type="sldNum" sz="quarter" idx="12"/>
          </p:nvPr>
        </p:nvSpPr>
        <p:spPr/>
        <p:txBody>
          <a:bodyPr/>
          <a:lstStyle/>
          <a:p>
            <a:fld id="{9265AA96-C4CF-4CD8-B412-431A0D6040E5}" type="slidenum">
              <a:rPr lang="en-US" smtClean="0"/>
              <a:t>‹#›</a:t>
            </a:fld>
            <a:endParaRPr lang="en-US"/>
          </a:p>
        </p:txBody>
      </p:sp>
    </p:spTree>
    <p:extLst>
      <p:ext uri="{BB962C8B-B14F-4D97-AF65-F5344CB8AC3E}">
        <p14:creationId xmlns:p14="http://schemas.microsoft.com/office/powerpoint/2010/main" val="355625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80215F-0093-4111-A729-9A62E66785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65AF04-44F9-4BB9-B9C9-0002AC475A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286F-4350-454D-B0CC-5E2FF1479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779C9-8D04-4655-A9B6-C4D2E9E1ACD7}" type="datetimeFigureOut">
              <a:rPr lang="en-US" smtClean="0"/>
              <a:t>1/26/2024</a:t>
            </a:fld>
            <a:endParaRPr lang="en-US"/>
          </a:p>
        </p:txBody>
      </p:sp>
      <p:sp>
        <p:nvSpPr>
          <p:cNvPr id="5" name="Footer Placeholder 4">
            <a:extLst>
              <a:ext uri="{FF2B5EF4-FFF2-40B4-BE49-F238E27FC236}">
                <a16:creationId xmlns:a16="http://schemas.microsoft.com/office/drawing/2014/main" id="{AA1B98BB-DF65-443F-BF0D-BF4E08E36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C81C65-E484-4F13-90A4-3B4977AC9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5AA96-C4CF-4CD8-B412-431A0D6040E5}" type="slidenum">
              <a:rPr lang="en-US" smtClean="0"/>
              <a:t>‹#›</a:t>
            </a:fld>
            <a:endParaRPr lang="en-US"/>
          </a:p>
        </p:txBody>
      </p:sp>
    </p:spTree>
    <p:extLst>
      <p:ext uri="{BB962C8B-B14F-4D97-AF65-F5344CB8AC3E}">
        <p14:creationId xmlns:p14="http://schemas.microsoft.com/office/powerpoint/2010/main" val="129745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mp3"/><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8.png"/><Relationship Id="rId4" Type="http://schemas.openxmlformats.org/officeDocument/2006/relationships/audio" Target="../media/media1.mp3"/><Relationship Id="rId9"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3" Type="http://schemas.microsoft.com/office/2007/relationships/media" Target="../media/media1.mp3"/><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8.png"/><Relationship Id="rId4" Type="http://schemas.openxmlformats.org/officeDocument/2006/relationships/audio" Target="../media/media1.mp3"/><Relationship Id="rId9"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mp3"/><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slideLayout" Target="../slideLayouts/slideLayout1.xml"/><Relationship Id="rId10" Type="http://schemas.openxmlformats.org/officeDocument/2006/relationships/image" Target="../media/image8.png"/><Relationship Id="rId4" Type="http://schemas.openxmlformats.org/officeDocument/2006/relationships/audio" Target="../media/media1.mp3"/><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24.gif"/><Relationship Id="rId2" Type="http://schemas.openxmlformats.org/officeDocument/2006/relationships/audio" Target="../media/media3.mp3"/><Relationship Id="rId16" Type="http://schemas.openxmlformats.org/officeDocument/2006/relationships/image" Target="../media/image12.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7.gif"/><Relationship Id="rId5" Type="http://schemas.microsoft.com/office/2007/relationships/media" Target="../media/media1.mp3"/><Relationship Id="rId1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22.png"/><Relationship Id="rId14" Type="http://schemas.openxmlformats.org/officeDocument/2006/relationships/image" Target="../media/image2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37">
            <a:extLst>
              <a:ext uri="{FF2B5EF4-FFF2-40B4-BE49-F238E27FC236}">
                <a16:creationId xmlns:a16="http://schemas.microsoft.com/office/drawing/2014/main" id="{76CA0DC7-5FF7-436D-A7D1-99B8B75705E5}"/>
              </a:ext>
            </a:extLst>
          </p:cNvPr>
          <p:cNvSpPr txBox="1">
            <a:spLocks noChangeArrowheads="1"/>
          </p:cNvSpPr>
          <p:nvPr/>
        </p:nvSpPr>
        <p:spPr bwMode="auto">
          <a:xfrm>
            <a:off x="1523999" y="74864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TRƯỜNG TIỂU</a:t>
            </a:r>
            <a:r>
              <a:rPr kumimoji="0" lang="en-US" altLang="vi-VN" sz="3600" b="1" i="0" u="none" strike="noStrike" kern="1200" cap="none" spc="0" normalizeH="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rPr>
              <a:t> HỌC ĐẠI CƯỜNG</a:t>
            </a:r>
            <a:endParaRPr kumimoji="0" lang="vi-VN" altLang="vi-VN" sz="3600" b="1"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Times New Roman" panose="02020603050405020304" pitchFamily="18" charset="0"/>
            </a:endParaRPr>
          </a:p>
        </p:txBody>
      </p:sp>
      <p:sp>
        <p:nvSpPr>
          <p:cNvPr id="5" name="WordArt 336">
            <a:extLst>
              <a:ext uri="{FF2B5EF4-FFF2-40B4-BE49-F238E27FC236}">
                <a16:creationId xmlns:a16="http://schemas.microsoft.com/office/drawing/2014/main" id="{CE8FE0B9-CA1F-4F8C-8E0B-3821E07C4A2D}"/>
              </a:ext>
            </a:extLst>
          </p:cNvPr>
          <p:cNvSpPr>
            <a:spLocks noChangeArrowheads="1" noChangeShapeType="1" noTextEdit="1"/>
          </p:cNvSpPr>
          <p:nvPr/>
        </p:nvSpPr>
        <p:spPr bwMode="auto">
          <a:xfrm>
            <a:off x="1888209" y="2356878"/>
            <a:ext cx="8415581" cy="11821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a:noFill/>
                </a:ln>
                <a:solidFill>
                  <a:srgbClr val="002060"/>
                </a:solidFill>
                <a:effectLst>
                  <a:outerShdw dist="45791" dir="2021404" algn="ctr" rotWithShape="0">
                    <a:srgbClr val="B2B2B2">
                      <a:alpha val="79999"/>
                    </a:srgbClr>
                  </a:outerShdw>
                </a:effectLst>
                <a:highlight>
                  <a:srgbClr val="FFFF00"/>
                </a:highlight>
                <a:uLnTx/>
                <a:uFillTx/>
                <a:latin typeface="Times New Roman" panose="02020603050405020304" pitchFamily="18" charset="0"/>
                <a:ea typeface="+mn-ea"/>
                <a:cs typeface="Times New Roman" panose="02020603050405020304" pitchFamily="18" charset="0"/>
              </a:rPr>
              <a:t>TIẾNG</a:t>
            </a:r>
            <a:r>
              <a:rPr lang="vi-VN" sz="3600" b="1" kern="10" baseline="0" dirty="0">
                <a:solidFill>
                  <a:srgbClr val="002060"/>
                </a:solidFill>
                <a:effectLst>
                  <a:outerShdw dist="45791" dir="2021404" algn="ctr" rotWithShape="0">
                    <a:srgbClr val="B2B2B2">
                      <a:alpha val="79999"/>
                    </a:srgbClr>
                  </a:outerShdw>
                </a:effectLst>
                <a:highlight>
                  <a:srgbClr val="FFFF00"/>
                </a:highlight>
                <a:latin typeface="Times New Roman" panose="02020603050405020304" pitchFamily="18" charset="0"/>
                <a:cs typeface="Times New Roman" panose="02020603050405020304" pitchFamily="18" charset="0"/>
              </a:rPr>
              <a:t> </a:t>
            </a:r>
            <a:r>
              <a:rPr kumimoji="0" lang="en-US" sz="3600" b="1" i="0" u="none" strike="noStrike" kern="10" cap="none" spc="0" normalizeH="0" noProof="0" dirty="0">
                <a:ln>
                  <a:noFill/>
                </a:ln>
                <a:solidFill>
                  <a:srgbClr val="002060"/>
                </a:solidFill>
                <a:effectLst>
                  <a:outerShdw dist="45791" dir="2021404" algn="ctr" rotWithShape="0">
                    <a:srgbClr val="B2B2B2">
                      <a:alpha val="79999"/>
                    </a:srgbClr>
                  </a:outerShdw>
                </a:effectLst>
                <a:highlight>
                  <a:srgbClr val="FFFF00"/>
                </a:highlight>
                <a:uLnTx/>
                <a:uFillTx/>
                <a:latin typeface="Times New Roman" panose="02020603050405020304" pitchFamily="18" charset="0"/>
                <a:ea typeface="+mn-ea"/>
                <a:cs typeface="Times New Roman" panose="02020603050405020304" pitchFamily="18" charset="0"/>
              </a:rPr>
              <a:t>VIỆT 1</a:t>
            </a:r>
            <a:endParaRPr kumimoji="0" lang="vi-VN" sz="3600" b="1" i="0" u="none" strike="noStrike" kern="10" cap="none" spc="0" normalizeH="0" baseline="0" noProof="0" dirty="0">
              <a:ln>
                <a:noFill/>
              </a:ln>
              <a:solidFill>
                <a:srgbClr val="002060"/>
              </a:solidFill>
              <a:effectLst>
                <a:outerShdw dist="45791" dir="2021404" algn="ctr" rotWithShape="0">
                  <a:srgbClr val="B2B2B2">
                    <a:alpha val="79999"/>
                  </a:srgbClr>
                </a:outerShdw>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7" name="WordArt 336">
            <a:extLst>
              <a:ext uri="{FF2B5EF4-FFF2-40B4-BE49-F238E27FC236}">
                <a16:creationId xmlns:a16="http://schemas.microsoft.com/office/drawing/2014/main" id="{8C83E64F-421E-450F-B76B-3760B9008D38}"/>
              </a:ext>
            </a:extLst>
          </p:cNvPr>
          <p:cNvSpPr>
            <a:spLocks noChangeArrowheads="1" noChangeShapeType="1" noTextEdit="1"/>
          </p:cNvSpPr>
          <p:nvPr/>
        </p:nvSpPr>
        <p:spPr bwMode="auto">
          <a:xfrm>
            <a:off x="7677906" y="4500971"/>
            <a:ext cx="4308528" cy="52418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viên</a:t>
            </a:r>
            <a:r>
              <a:rPr kumimoji="0" lang="en-US" sz="3600" b="1" i="0" u="none" strike="noStrike" kern="1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3600" b="1" i="0" u="none" strike="noStrike" kern="1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Lương Đặng Thanh Tâm</a:t>
            </a:r>
            <a:endParaRPr kumimoji="0" lang="vi-VN" sz="3600" b="1" i="0" u="none" strike="noStrike" kern="1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90705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CAB8D-D233-4905-B9C8-EAF2EA2DDA92}"/>
              </a:ext>
            </a:extLst>
          </p:cNvPr>
          <p:cNvSpPr txBox="1"/>
          <p:nvPr/>
        </p:nvSpPr>
        <p:spPr>
          <a:xfrm>
            <a:off x="104177" y="405806"/>
            <a:ext cx="11887200" cy="3754874"/>
          </a:xfrm>
          <a:prstGeom prst="rect">
            <a:avLst/>
          </a:prstGeom>
          <a:noFill/>
        </p:spPr>
        <p:txBody>
          <a:bodyPr wrap="square">
            <a:spAutoFit/>
          </a:bodyPr>
          <a:lstStyle/>
          <a:p>
            <a:pPr algn="ctr"/>
            <a:r>
              <a:rPr lang="vi-VN" sz="3400" b="1" dirty="0">
                <a:solidFill>
                  <a:srgbClr val="000000"/>
                </a:solidFill>
                <a:latin typeface="+mj-lt"/>
              </a:rPr>
              <a:t>Đ</a:t>
            </a:r>
            <a:r>
              <a:rPr lang="vi-VN" sz="3400" b="1" i="0" dirty="0">
                <a:solidFill>
                  <a:srgbClr val="000000"/>
                </a:solidFill>
                <a:effectLst/>
                <a:latin typeface="+mj-lt"/>
              </a:rPr>
              <a:t>ông về </a:t>
            </a:r>
          </a:p>
          <a:p>
            <a:pPr algn="just"/>
            <a:r>
              <a:rPr lang="vi-VN" sz="3400" b="0" i="0" dirty="0">
                <a:solidFill>
                  <a:srgbClr val="000000"/>
                </a:solidFill>
                <a:effectLst/>
                <a:latin typeface="+mj-lt"/>
              </a:rPr>
              <a:t>	Mỗi khi đông về, tuyết phủ trắng rừng, các loài vật lại phải chịu cảnh đói rét. Thức ăn của chúng đã bị chôn vùi vào tuyết cả rồi. Cây cối cũng chẳng còn lá. Hươu, Nai và Hoẵng lại phải đi rất xa để kiếm thức ăn. May mắn thay, bác bảo vệ rừng đã đặt một máng ăn ở giữa rừng. Mỗi sáng thức dậy, bác lại bỏ vào máng vài bó rơm, cỏ để cả đàn thú ăn.</a:t>
            </a:r>
          </a:p>
        </p:txBody>
      </p:sp>
      <p:sp>
        <p:nvSpPr>
          <p:cNvPr id="8" name="TextBox 7">
            <a:extLst>
              <a:ext uri="{FF2B5EF4-FFF2-40B4-BE49-F238E27FC236}">
                <a16:creationId xmlns:a16="http://schemas.microsoft.com/office/drawing/2014/main" id="{9AA51182-CBAB-448C-AC53-33A41327D22E}"/>
              </a:ext>
            </a:extLst>
          </p:cNvPr>
          <p:cNvSpPr txBox="1"/>
          <p:nvPr/>
        </p:nvSpPr>
        <p:spPr>
          <a:xfrm>
            <a:off x="29804" y="-58861"/>
            <a:ext cx="6107439"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93496B52-FA82-4AAB-841E-D1FAA0ECB3A9}"/>
              </a:ext>
            </a:extLst>
          </p:cNvPr>
          <p:cNvSpPr/>
          <p:nvPr/>
        </p:nvSpPr>
        <p:spPr>
          <a:xfrm>
            <a:off x="182669" y="5128155"/>
            <a:ext cx="490330" cy="6024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F26FFD-5530-4FCB-B4F7-61D3C8CB7597}"/>
              </a:ext>
            </a:extLst>
          </p:cNvPr>
          <p:cNvSpPr txBox="1"/>
          <p:nvPr/>
        </p:nvSpPr>
        <p:spPr>
          <a:xfrm>
            <a:off x="10840278" y="768626"/>
            <a:ext cx="184731" cy="369332"/>
          </a:xfrm>
          <a:prstGeom prst="rect">
            <a:avLst/>
          </a:prstGeom>
          <a:noFill/>
        </p:spPr>
        <p:txBody>
          <a:bodyPr wrap="none" rtlCol="0">
            <a:spAutoFit/>
          </a:bodyPr>
          <a:lstStyle/>
          <a:p>
            <a:endParaRPr lang="en-US" dirty="0"/>
          </a:p>
        </p:txBody>
      </p:sp>
      <p:sp>
        <p:nvSpPr>
          <p:cNvPr id="24" name="TextBox 23">
            <a:extLst>
              <a:ext uri="{FF2B5EF4-FFF2-40B4-BE49-F238E27FC236}">
                <a16:creationId xmlns:a16="http://schemas.microsoft.com/office/drawing/2014/main" id="{10376203-A792-474B-84FD-AC0FBA763ABB}"/>
              </a:ext>
            </a:extLst>
          </p:cNvPr>
          <p:cNvSpPr txBox="1"/>
          <p:nvPr/>
        </p:nvSpPr>
        <p:spPr>
          <a:xfrm>
            <a:off x="104177" y="4040572"/>
            <a:ext cx="10421348" cy="584775"/>
          </a:xfrm>
          <a:prstGeom prst="rect">
            <a:avLst/>
          </a:prstGeom>
          <a:noFill/>
        </p:spPr>
        <p:txBody>
          <a:bodyPr wrap="square" rtlCol="0">
            <a:spAutoFit/>
          </a:bodyPr>
          <a:lstStyle/>
          <a:p>
            <a:r>
              <a:rPr lang="vi-VN" sz="3200" b="1" i="0" dirty="0">
                <a:solidFill>
                  <a:srgbClr val="000000"/>
                </a:solidFill>
                <a:effectLst/>
                <a:latin typeface="+mj-lt"/>
              </a:rPr>
              <a:t>B. Khoanh tròn vào chữ cái đặt trước câu trả lời đúng:</a:t>
            </a:r>
            <a:endParaRPr lang="en-US" sz="3200" dirty="0"/>
          </a:p>
        </p:txBody>
      </p:sp>
      <p:sp>
        <p:nvSpPr>
          <p:cNvPr id="11" name="TextBox 10">
            <a:extLst>
              <a:ext uri="{FF2B5EF4-FFF2-40B4-BE49-F238E27FC236}">
                <a16:creationId xmlns:a16="http://schemas.microsoft.com/office/drawing/2014/main" id="{50DAF1A8-4F99-444B-8406-AD3B81244959}"/>
              </a:ext>
            </a:extLst>
          </p:cNvPr>
          <p:cNvSpPr txBox="1"/>
          <p:nvPr/>
        </p:nvSpPr>
        <p:spPr>
          <a:xfrm>
            <a:off x="170437" y="4620030"/>
            <a:ext cx="9521135" cy="2062103"/>
          </a:xfrm>
          <a:prstGeom prst="rect">
            <a:avLst/>
          </a:prstGeom>
          <a:noFill/>
        </p:spPr>
        <p:txBody>
          <a:bodyPr wrap="square">
            <a:spAutoFit/>
          </a:bodyPr>
          <a:lstStyle/>
          <a:p>
            <a:pPr algn="just"/>
            <a:r>
              <a:rPr lang="vi-VN" sz="3200" b="1" i="0" dirty="0">
                <a:solidFill>
                  <a:srgbClr val="000000"/>
                </a:solidFill>
                <a:effectLst/>
                <a:latin typeface="Times New Roman" panose="02020603050405020304" pitchFamily="18" charset="0"/>
                <a:cs typeface="Times New Roman" panose="02020603050405020304" pitchFamily="18" charset="0"/>
              </a:rPr>
              <a:t>2.</a:t>
            </a:r>
            <a:r>
              <a:rPr lang="en-US" sz="3200" b="1" i="0" dirty="0">
                <a:solidFill>
                  <a:srgbClr val="000000"/>
                </a:solidFill>
                <a:effectLst/>
                <a:latin typeface="Times New Roman" panose="02020603050405020304" pitchFamily="18" charset="0"/>
                <a:cs typeface="Times New Roman" panose="02020603050405020304" pitchFamily="18" charset="0"/>
              </a:rPr>
              <a:t> Khi </a:t>
            </a:r>
            <a:r>
              <a:rPr lang="en-US" sz="3200" b="1" i="0" dirty="0" err="1">
                <a:solidFill>
                  <a:srgbClr val="000000"/>
                </a:solidFill>
                <a:effectLst/>
                <a:latin typeface="Times New Roman" panose="02020603050405020304" pitchFamily="18" charset="0"/>
                <a:cs typeface="Times New Roman" panose="02020603050405020304" pitchFamily="18" charset="0"/>
              </a:rPr>
              <a:t>mùa</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đông</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đến</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điều</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gì</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a:solidFill>
                  <a:srgbClr val="000000"/>
                </a:solidFill>
                <a:effectLst/>
                <a:latin typeface="Times New Roman" panose="02020603050405020304" pitchFamily="18" charset="0"/>
                <a:cs typeface="Times New Roman" panose="02020603050405020304" pitchFamily="18" charset="0"/>
              </a:rPr>
              <a:t>đã </a:t>
            </a:r>
            <a:r>
              <a:rPr lang="en-US" sz="3200" b="1" i="0" dirty="0" err="1">
                <a:solidFill>
                  <a:srgbClr val="000000"/>
                </a:solidFill>
                <a:effectLst/>
                <a:latin typeface="Times New Roman" panose="02020603050405020304" pitchFamily="18" charset="0"/>
                <a:cs typeface="Times New Roman" panose="02020603050405020304" pitchFamily="18" charset="0"/>
              </a:rPr>
              <a:t>xảy</a:t>
            </a:r>
            <a:r>
              <a:rPr lang="en-US" sz="3200" b="1" i="0" dirty="0">
                <a:solidFill>
                  <a:srgbClr val="000000"/>
                </a:solidFill>
                <a:effectLst/>
                <a:latin typeface="Times New Roman" panose="02020603050405020304" pitchFamily="18" charset="0"/>
                <a:cs typeface="Times New Roman" panose="02020603050405020304" pitchFamily="18" charset="0"/>
              </a:rPr>
              <a:t> ra?</a:t>
            </a:r>
            <a:endParaRPr lang="en-US" sz="3200" b="0" i="0" dirty="0">
              <a:solidFill>
                <a:srgbClr val="000000"/>
              </a:solidFill>
              <a:effectLst/>
              <a:latin typeface="Times New Roman" panose="02020603050405020304" pitchFamily="18" charset="0"/>
              <a:cs typeface="Times New Roman" panose="02020603050405020304" pitchFamily="18" charset="0"/>
            </a:endParaRPr>
          </a:p>
          <a:p>
            <a:pPr algn="just"/>
            <a:r>
              <a:rPr lang="en-US" sz="3200" i="0" dirty="0">
                <a:solidFill>
                  <a:srgbClr val="000000"/>
                </a:solidFill>
                <a:effectLst/>
                <a:latin typeface="Times New Roman" panose="02020603050405020304" pitchFamily="18" charset="0"/>
                <a:cs typeface="Times New Roman" panose="02020603050405020304" pitchFamily="18" charset="0"/>
              </a:rPr>
              <a:t>A. </a:t>
            </a:r>
            <a:r>
              <a:rPr lang="en-US" sz="3200" i="0" dirty="0" err="1">
                <a:solidFill>
                  <a:srgbClr val="000000"/>
                </a:solidFill>
                <a:effectLst/>
                <a:latin typeface="Times New Roman" panose="02020603050405020304" pitchFamily="18" charset="0"/>
                <a:cs typeface="Times New Roman" panose="02020603050405020304" pitchFamily="18" charset="0"/>
              </a:rPr>
              <a:t>Các</a:t>
            </a:r>
            <a:r>
              <a:rPr lang="en-US" sz="3200" i="0" dirty="0">
                <a:solidFill>
                  <a:srgbClr val="000000"/>
                </a:solidFill>
                <a:effectLst/>
                <a:latin typeface="Times New Roman" panose="02020603050405020304" pitchFamily="18" charset="0"/>
                <a:cs typeface="Times New Roman" panose="02020603050405020304" pitchFamily="18" charset="0"/>
              </a:rPr>
              <a:t> </a:t>
            </a:r>
            <a:r>
              <a:rPr lang="en-US" sz="3200" i="0" dirty="0" err="1">
                <a:solidFill>
                  <a:srgbClr val="000000"/>
                </a:solidFill>
                <a:effectLst/>
                <a:latin typeface="Times New Roman" panose="02020603050405020304" pitchFamily="18" charset="0"/>
                <a:cs typeface="Times New Roman" panose="02020603050405020304" pitchFamily="18" charset="0"/>
              </a:rPr>
              <a:t>loài</a:t>
            </a:r>
            <a:r>
              <a:rPr lang="vi-VN" sz="3200" i="0" dirty="0">
                <a:solidFill>
                  <a:srgbClr val="000000"/>
                </a:solidFill>
                <a:effectLst/>
                <a:latin typeface="Times New Roman" panose="02020603050405020304" pitchFamily="18" charset="0"/>
                <a:cs typeface="Times New Roman" panose="02020603050405020304" pitchFamily="18" charset="0"/>
              </a:rPr>
              <a:t> vật</a:t>
            </a:r>
            <a:r>
              <a:rPr lang="en-US" sz="3200" i="0" dirty="0">
                <a:solidFill>
                  <a:srgbClr val="000000"/>
                </a:solidFill>
                <a:effectLst/>
                <a:latin typeface="Times New Roman" panose="02020603050405020304" pitchFamily="18" charset="0"/>
                <a:cs typeface="Times New Roman" panose="02020603050405020304" pitchFamily="18" charset="0"/>
              </a:rPr>
              <a:t> </a:t>
            </a:r>
            <a:r>
              <a:rPr lang="en-US" sz="3200" i="0" dirty="0" err="1">
                <a:solidFill>
                  <a:srgbClr val="000000"/>
                </a:solidFill>
                <a:effectLst/>
                <a:latin typeface="Times New Roman" panose="02020603050405020304" pitchFamily="18" charset="0"/>
                <a:cs typeface="Times New Roman" panose="02020603050405020304" pitchFamily="18" charset="0"/>
              </a:rPr>
              <a:t>phải</a:t>
            </a:r>
            <a:r>
              <a:rPr lang="en-US" sz="3200" i="0" dirty="0">
                <a:solidFill>
                  <a:srgbClr val="000000"/>
                </a:solidFill>
                <a:effectLst/>
                <a:latin typeface="Times New Roman" panose="02020603050405020304" pitchFamily="18" charset="0"/>
                <a:cs typeface="Times New Roman" panose="02020603050405020304" pitchFamily="18" charset="0"/>
              </a:rPr>
              <a:t> </a:t>
            </a:r>
            <a:r>
              <a:rPr lang="en-US" sz="3200" i="0" dirty="0" err="1">
                <a:solidFill>
                  <a:srgbClr val="000000"/>
                </a:solidFill>
                <a:effectLst/>
                <a:latin typeface="Times New Roman" panose="02020603050405020304" pitchFamily="18" charset="0"/>
                <a:cs typeface="Times New Roman" panose="02020603050405020304" pitchFamily="18" charset="0"/>
              </a:rPr>
              <a:t>chịu</a:t>
            </a:r>
            <a:r>
              <a:rPr lang="en-US" sz="3200" i="0" dirty="0">
                <a:solidFill>
                  <a:srgbClr val="000000"/>
                </a:solidFill>
                <a:effectLst/>
                <a:latin typeface="Times New Roman" panose="02020603050405020304" pitchFamily="18" charset="0"/>
                <a:cs typeface="Times New Roman" panose="02020603050405020304" pitchFamily="18" charset="0"/>
              </a:rPr>
              <a:t> </a:t>
            </a:r>
            <a:r>
              <a:rPr lang="en-US" sz="3200" i="0" dirty="0" err="1">
                <a:solidFill>
                  <a:srgbClr val="000000"/>
                </a:solidFill>
                <a:effectLst/>
                <a:latin typeface="Times New Roman" panose="02020603050405020304" pitchFamily="18" charset="0"/>
                <a:cs typeface="Times New Roman" panose="02020603050405020304" pitchFamily="18" charset="0"/>
              </a:rPr>
              <a:t>cảnh</a:t>
            </a:r>
            <a:r>
              <a:rPr lang="en-US" sz="3200" i="0" dirty="0">
                <a:solidFill>
                  <a:srgbClr val="000000"/>
                </a:solidFill>
                <a:effectLst/>
                <a:latin typeface="Times New Roman" panose="02020603050405020304" pitchFamily="18" charset="0"/>
                <a:cs typeface="Times New Roman" panose="02020603050405020304" pitchFamily="18" charset="0"/>
              </a:rPr>
              <a:t> </a:t>
            </a:r>
            <a:r>
              <a:rPr lang="en-US" sz="3200" i="0" dirty="0" err="1">
                <a:solidFill>
                  <a:srgbClr val="000000"/>
                </a:solidFill>
                <a:effectLst/>
                <a:latin typeface="Times New Roman" panose="02020603050405020304" pitchFamily="18" charset="0"/>
                <a:cs typeface="Times New Roman" panose="02020603050405020304" pitchFamily="18" charset="0"/>
              </a:rPr>
              <a:t>đói</a:t>
            </a:r>
            <a:r>
              <a:rPr lang="en-US" sz="3200" i="0" dirty="0">
                <a:solidFill>
                  <a:srgbClr val="000000"/>
                </a:solidFill>
                <a:effectLst/>
                <a:latin typeface="Times New Roman" panose="02020603050405020304" pitchFamily="18" charset="0"/>
                <a:cs typeface="Times New Roman" panose="02020603050405020304" pitchFamily="18" charset="0"/>
              </a:rPr>
              <a:t> </a:t>
            </a:r>
            <a:r>
              <a:rPr lang="en-US" sz="3200" i="0" dirty="0" err="1">
                <a:solidFill>
                  <a:srgbClr val="000000"/>
                </a:solidFill>
                <a:effectLst/>
                <a:latin typeface="Times New Roman" panose="02020603050405020304" pitchFamily="18" charset="0"/>
                <a:cs typeface="Times New Roman" panose="02020603050405020304" pitchFamily="18" charset="0"/>
              </a:rPr>
              <a:t>rét</a:t>
            </a:r>
            <a:r>
              <a:rPr lang="en-US" sz="3200" i="0" dirty="0">
                <a:solidFill>
                  <a:srgbClr val="000000"/>
                </a:solidFill>
                <a:effectLst/>
                <a:latin typeface="Times New Roman" panose="02020603050405020304" pitchFamily="18" charset="0"/>
                <a:cs typeface="Times New Roman" panose="02020603050405020304" pitchFamily="18" charset="0"/>
              </a:rPr>
              <a:t>.</a:t>
            </a:r>
          </a:p>
          <a:p>
            <a:pPr algn="just"/>
            <a:r>
              <a:rPr lang="en-US" sz="3200" i="0" dirty="0">
                <a:solidFill>
                  <a:srgbClr val="000000"/>
                </a:solidFill>
                <a:effectLst/>
                <a:latin typeface="Times New Roman" panose="02020603050405020304" pitchFamily="18" charset="0"/>
                <a:cs typeface="Times New Roman" panose="02020603050405020304" pitchFamily="18" charset="0"/>
              </a:rPr>
              <a:t>B.</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vi-VN" sz="3200" i="0" dirty="0">
                <a:solidFill>
                  <a:srgbClr val="000000"/>
                </a:solidFill>
                <a:effectLst/>
                <a:latin typeface="Times New Roman" panose="02020603050405020304" pitchFamily="18" charset="0"/>
                <a:cs typeface="Times New Roman" panose="02020603050405020304" pitchFamily="18" charset="0"/>
              </a:rPr>
              <a:t>Các con vật phải đi lang thang.</a:t>
            </a:r>
          </a:p>
          <a:p>
            <a:pPr algn="just"/>
            <a:r>
              <a:rPr lang="vi-VN" sz="3200" dirty="0">
                <a:solidFill>
                  <a:srgbClr val="000000"/>
                </a:solidFill>
                <a:latin typeface="Times New Roman" panose="02020603050405020304" pitchFamily="18" charset="0"/>
                <a:cs typeface="Times New Roman" panose="02020603050405020304" pitchFamily="18" charset="0"/>
              </a:rPr>
              <a:t>C.</a:t>
            </a:r>
            <a:r>
              <a:rPr lang="vi-VN" sz="3200" b="0" i="0" dirty="0">
                <a:solidFill>
                  <a:srgbClr val="000000"/>
                </a:solidFill>
                <a:effectLst/>
                <a:latin typeface="Times New Roman" panose="02020603050405020304" pitchFamily="18" charset="0"/>
                <a:cs typeface="Times New Roman" panose="02020603050405020304" pitchFamily="18" charset="0"/>
              </a:rPr>
              <a:t> Cây cối nhiều quả chín mọng.</a:t>
            </a:r>
            <a:endParaRPr lang="en-US" sz="3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5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CAB8D-D233-4905-B9C8-EAF2EA2DDA92}"/>
              </a:ext>
            </a:extLst>
          </p:cNvPr>
          <p:cNvSpPr txBox="1"/>
          <p:nvPr/>
        </p:nvSpPr>
        <p:spPr>
          <a:xfrm>
            <a:off x="104177" y="405806"/>
            <a:ext cx="11887200" cy="3539430"/>
          </a:xfrm>
          <a:prstGeom prst="rect">
            <a:avLst/>
          </a:prstGeom>
          <a:noFill/>
        </p:spPr>
        <p:txBody>
          <a:bodyPr wrap="square">
            <a:spAutoFit/>
          </a:bodyPr>
          <a:lstStyle/>
          <a:p>
            <a:pPr algn="ctr"/>
            <a:r>
              <a:rPr lang="vi-VN" sz="3200" b="1" dirty="0">
                <a:solidFill>
                  <a:srgbClr val="000000"/>
                </a:solidFill>
                <a:latin typeface="+mj-lt"/>
              </a:rPr>
              <a:t>Đ</a:t>
            </a:r>
            <a:r>
              <a:rPr lang="vi-VN" sz="3200" b="1" i="0" dirty="0">
                <a:solidFill>
                  <a:srgbClr val="000000"/>
                </a:solidFill>
                <a:effectLst/>
                <a:latin typeface="+mj-lt"/>
              </a:rPr>
              <a:t>ông về </a:t>
            </a:r>
          </a:p>
          <a:p>
            <a:pPr algn="just"/>
            <a:r>
              <a:rPr lang="vi-VN" sz="3200" b="0" i="0" dirty="0">
                <a:solidFill>
                  <a:srgbClr val="000000"/>
                </a:solidFill>
                <a:effectLst/>
                <a:latin typeface="+mj-lt"/>
              </a:rPr>
              <a:t>	Mỗi khi đông về, tuyết phủ trắng rừng, các loài vật lại phải chịu cảnh đói rét. Thức ăn của chúng đã bị chôn vùi vào tuyết cả rồi. Cây cối cũng chẳng còn lá. Hươu, Nai và Hoẵng lại phải đi rất xa để kiếm thức ăn. May mắn thay, bác bảo vệ rừng đã đặt một máng ăn ở giữa rừng. Mỗi sáng thức dậy, bác lại bỏ vào máng vài bó rơm, cỏ để cả đàn thú ăn.</a:t>
            </a:r>
          </a:p>
        </p:txBody>
      </p:sp>
      <p:sp>
        <p:nvSpPr>
          <p:cNvPr id="8" name="TextBox 7">
            <a:extLst>
              <a:ext uri="{FF2B5EF4-FFF2-40B4-BE49-F238E27FC236}">
                <a16:creationId xmlns:a16="http://schemas.microsoft.com/office/drawing/2014/main" id="{9AA51182-CBAB-448C-AC53-33A41327D22E}"/>
              </a:ext>
            </a:extLst>
          </p:cNvPr>
          <p:cNvSpPr txBox="1"/>
          <p:nvPr/>
        </p:nvSpPr>
        <p:spPr>
          <a:xfrm>
            <a:off x="29804" y="-58861"/>
            <a:ext cx="6107439"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93496B52-FA82-4AAB-841E-D1FAA0ECB3A9}"/>
              </a:ext>
            </a:extLst>
          </p:cNvPr>
          <p:cNvSpPr/>
          <p:nvPr/>
        </p:nvSpPr>
        <p:spPr>
          <a:xfrm>
            <a:off x="281594" y="5751010"/>
            <a:ext cx="643195" cy="6024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3" name="TextBox 22">
            <a:extLst>
              <a:ext uri="{FF2B5EF4-FFF2-40B4-BE49-F238E27FC236}">
                <a16:creationId xmlns:a16="http://schemas.microsoft.com/office/drawing/2014/main" id="{8CF26FFD-5530-4FCB-B4F7-61D3C8CB7597}"/>
              </a:ext>
            </a:extLst>
          </p:cNvPr>
          <p:cNvSpPr txBox="1"/>
          <p:nvPr/>
        </p:nvSpPr>
        <p:spPr>
          <a:xfrm>
            <a:off x="10840278" y="768626"/>
            <a:ext cx="184731" cy="584775"/>
          </a:xfrm>
          <a:prstGeom prst="rect">
            <a:avLst/>
          </a:prstGeom>
          <a:noFill/>
        </p:spPr>
        <p:txBody>
          <a:bodyPr wrap="none" rtlCol="0">
            <a:spAutoFit/>
          </a:bodyPr>
          <a:lstStyle/>
          <a:p>
            <a:endParaRPr lang="en-US" sz="3200" dirty="0"/>
          </a:p>
        </p:txBody>
      </p:sp>
      <p:sp>
        <p:nvSpPr>
          <p:cNvPr id="24" name="TextBox 23">
            <a:extLst>
              <a:ext uri="{FF2B5EF4-FFF2-40B4-BE49-F238E27FC236}">
                <a16:creationId xmlns:a16="http://schemas.microsoft.com/office/drawing/2014/main" id="{10376203-A792-474B-84FD-AC0FBA763ABB}"/>
              </a:ext>
            </a:extLst>
          </p:cNvPr>
          <p:cNvSpPr txBox="1"/>
          <p:nvPr/>
        </p:nvSpPr>
        <p:spPr>
          <a:xfrm>
            <a:off x="104177" y="3828540"/>
            <a:ext cx="10421348" cy="584775"/>
          </a:xfrm>
          <a:prstGeom prst="rect">
            <a:avLst/>
          </a:prstGeom>
          <a:noFill/>
        </p:spPr>
        <p:txBody>
          <a:bodyPr wrap="square" rtlCol="0">
            <a:spAutoFit/>
          </a:bodyPr>
          <a:lstStyle/>
          <a:p>
            <a:r>
              <a:rPr lang="vi-VN" sz="3200" b="1" i="0" dirty="0">
                <a:solidFill>
                  <a:srgbClr val="000000"/>
                </a:solidFill>
                <a:effectLst/>
                <a:latin typeface="+mj-lt"/>
              </a:rPr>
              <a:t>B. Khoanh tròn vào chữ cái đặt trước câu trả lời đúng:</a:t>
            </a:r>
            <a:endParaRPr lang="en-US" sz="3200" dirty="0"/>
          </a:p>
        </p:txBody>
      </p:sp>
      <p:sp>
        <p:nvSpPr>
          <p:cNvPr id="9" name="TextBox 8">
            <a:extLst>
              <a:ext uri="{FF2B5EF4-FFF2-40B4-BE49-F238E27FC236}">
                <a16:creationId xmlns:a16="http://schemas.microsoft.com/office/drawing/2014/main" id="{7F346402-C438-48CC-A6D4-4892AC7D09E0}"/>
              </a:ext>
            </a:extLst>
          </p:cNvPr>
          <p:cNvSpPr txBox="1"/>
          <p:nvPr/>
        </p:nvSpPr>
        <p:spPr>
          <a:xfrm>
            <a:off x="427834" y="4303455"/>
            <a:ext cx="9189482" cy="2062103"/>
          </a:xfrm>
          <a:prstGeom prst="rect">
            <a:avLst/>
          </a:prstGeom>
          <a:noFill/>
        </p:spPr>
        <p:txBody>
          <a:bodyPr wrap="square">
            <a:spAutoFit/>
          </a:bodyPr>
          <a:lstStyle/>
          <a:p>
            <a:pPr algn="just"/>
            <a:r>
              <a:rPr lang="vi-VN" sz="3200" b="1" i="0" dirty="0">
                <a:solidFill>
                  <a:srgbClr val="000000"/>
                </a:solidFill>
                <a:effectLst/>
                <a:latin typeface="+mj-lt"/>
              </a:rPr>
              <a:t>3. Ai đã đặt một máng ăn ở giữa rừng?</a:t>
            </a:r>
            <a:endParaRPr lang="vi-VN" sz="3200" b="0" i="0" dirty="0">
              <a:solidFill>
                <a:srgbClr val="000000"/>
              </a:solidFill>
              <a:effectLst/>
              <a:latin typeface="+mj-lt"/>
            </a:endParaRPr>
          </a:p>
          <a:p>
            <a:pPr marL="514350" indent="-514350" algn="just">
              <a:buAutoNum type="alphaUcPeriod"/>
            </a:pPr>
            <a:r>
              <a:rPr lang="vi-VN" sz="3200" b="0" i="0" dirty="0">
                <a:solidFill>
                  <a:srgbClr val="000000"/>
                </a:solidFill>
                <a:effectLst/>
                <a:latin typeface="+mj-lt"/>
              </a:rPr>
              <a:t>Hươu	</a:t>
            </a:r>
          </a:p>
          <a:p>
            <a:pPr marL="514350" indent="-514350" algn="just">
              <a:buAutoNum type="alphaUcPeriod"/>
            </a:pPr>
            <a:r>
              <a:rPr lang="vi-VN" sz="3200" b="0" i="0" dirty="0">
                <a:solidFill>
                  <a:srgbClr val="000000"/>
                </a:solidFill>
                <a:effectLst/>
                <a:latin typeface="+mj-lt"/>
              </a:rPr>
              <a:t>Nai</a:t>
            </a:r>
          </a:p>
          <a:p>
            <a:pPr algn="just"/>
            <a:r>
              <a:rPr lang="vi-VN" sz="3200" b="0" i="0" dirty="0">
                <a:solidFill>
                  <a:srgbClr val="000000"/>
                </a:solidFill>
                <a:effectLst/>
                <a:latin typeface="+mj-lt"/>
              </a:rPr>
              <a:t>C. Bác bảo vệ rừng			</a:t>
            </a:r>
          </a:p>
        </p:txBody>
      </p:sp>
    </p:spTree>
    <p:extLst>
      <p:ext uri="{BB962C8B-B14F-4D97-AF65-F5344CB8AC3E}">
        <p14:creationId xmlns:p14="http://schemas.microsoft.com/office/powerpoint/2010/main" val="11425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DAF94-ABFA-44FF-AD0A-20DE57F746EF}"/>
              </a:ext>
            </a:extLst>
          </p:cNvPr>
          <p:cNvSpPr>
            <a:spLocks noGrp="1"/>
          </p:cNvSpPr>
          <p:nvPr>
            <p:ph idx="1"/>
          </p:nvPr>
        </p:nvSpPr>
        <p:spPr>
          <a:xfrm>
            <a:off x="133263" y="1578614"/>
            <a:ext cx="16299810" cy="4351338"/>
          </a:xfrm>
        </p:spPr>
        <p:txBody>
          <a:bodyPr>
            <a:normAutofit/>
          </a:bodyPr>
          <a:lstStyle/>
          <a:p>
            <a:pPr marL="0" indent="0" algn="just">
              <a:buNone/>
            </a:pPr>
            <a:r>
              <a:rPr lang="vi-VN" sz="4000" b="0" i="0" dirty="0">
                <a:solidFill>
                  <a:srgbClr val="000000"/>
                </a:solidFill>
                <a:effectLst/>
                <a:latin typeface="+mj-lt"/>
              </a:rPr>
              <a:t>a. Cường, Kiên, là, và, đôi, bạn thân</a:t>
            </a:r>
          </a:p>
          <a:p>
            <a:pPr marL="0" indent="0" algn="just">
              <a:buNone/>
            </a:pPr>
            <a:r>
              <a:rPr lang="vi-VN" sz="4000" dirty="0">
                <a:solidFill>
                  <a:srgbClr val="000000"/>
                </a:solidFill>
                <a:latin typeface="+mj-lt"/>
              </a:rPr>
              <a:t>................................................................</a:t>
            </a:r>
            <a:endParaRPr lang="vi-VN" sz="4000" b="0" i="0" dirty="0">
              <a:solidFill>
                <a:srgbClr val="000000"/>
              </a:solidFill>
              <a:effectLst/>
              <a:latin typeface="+mj-lt"/>
            </a:endParaRPr>
          </a:p>
          <a:p>
            <a:pPr marL="0" indent="0" algn="just">
              <a:buNone/>
            </a:pPr>
            <a:r>
              <a:rPr lang="vi-VN" sz="4000" b="0" i="0" dirty="0">
                <a:solidFill>
                  <a:srgbClr val="000000"/>
                </a:solidFill>
                <a:effectLst/>
                <a:latin typeface="+mj-lt"/>
              </a:rPr>
              <a:t>b. Cúc, Nhung, và, cùng, nhảy dây, chơi </a:t>
            </a:r>
          </a:p>
          <a:p>
            <a:pPr marL="0" indent="0">
              <a:buNone/>
            </a:pPr>
            <a:r>
              <a:rPr lang="vi-VN" sz="4000" dirty="0">
                <a:solidFill>
                  <a:srgbClr val="000000"/>
                </a:solidFill>
                <a:latin typeface="+mj-lt"/>
              </a:rPr>
              <a:t>................................................................</a:t>
            </a:r>
            <a:endParaRPr lang="vi-VN" sz="4000" b="0" i="0" dirty="0">
              <a:solidFill>
                <a:srgbClr val="000000"/>
              </a:solidFill>
              <a:effectLst/>
              <a:latin typeface="+mj-lt"/>
            </a:endParaRPr>
          </a:p>
          <a:p>
            <a:endParaRPr lang="en-US" sz="4000" dirty="0">
              <a:latin typeface="+mj-lt"/>
            </a:endParaRPr>
          </a:p>
        </p:txBody>
      </p:sp>
      <p:sp>
        <p:nvSpPr>
          <p:cNvPr id="4" name="TextBox 3">
            <a:extLst>
              <a:ext uri="{FF2B5EF4-FFF2-40B4-BE49-F238E27FC236}">
                <a16:creationId xmlns:a16="http://schemas.microsoft.com/office/drawing/2014/main" id="{18695A94-5135-4AAC-B939-82AE53A10BFC}"/>
              </a:ext>
            </a:extLst>
          </p:cNvPr>
          <p:cNvSpPr txBox="1"/>
          <p:nvPr/>
        </p:nvSpPr>
        <p:spPr>
          <a:xfrm rot="10800000" flipV="1">
            <a:off x="241110" y="424055"/>
            <a:ext cx="11709779" cy="769441"/>
          </a:xfrm>
          <a:prstGeom prst="rect">
            <a:avLst/>
          </a:prstGeom>
          <a:noFill/>
        </p:spPr>
        <p:txBody>
          <a:bodyPr wrap="square">
            <a:spAutoFit/>
          </a:bodyPr>
          <a:lstStyle/>
          <a:p>
            <a:pPr marL="0" indent="0" algn="just">
              <a:buNone/>
            </a:pPr>
            <a:r>
              <a:rPr lang="en-US" sz="4400" b="1" dirty="0">
                <a:solidFill>
                  <a:srgbClr val="000000"/>
                </a:solidFill>
                <a:latin typeface="+mj-lt"/>
              </a:rPr>
              <a:t>1</a:t>
            </a:r>
            <a:r>
              <a:rPr lang="vi-VN" sz="4400" b="1" i="0" dirty="0">
                <a:solidFill>
                  <a:srgbClr val="000000"/>
                </a:solidFill>
                <a:effectLst/>
                <a:latin typeface="+mj-lt"/>
              </a:rPr>
              <a:t>. Sắp xếp các từ ngữ thành câu và viết lại câu:</a:t>
            </a:r>
          </a:p>
        </p:txBody>
      </p:sp>
    </p:spTree>
    <p:extLst>
      <p:ext uri="{BB962C8B-B14F-4D97-AF65-F5344CB8AC3E}">
        <p14:creationId xmlns:p14="http://schemas.microsoft.com/office/powerpoint/2010/main" val="1928103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7FFC-26E4-4D21-B3CA-B9C662CBD10C}"/>
              </a:ext>
            </a:extLst>
          </p:cNvPr>
          <p:cNvSpPr>
            <a:spLocks noGrp="1"/>
          </p:cNvSpPr>
          <p:nvPr>
            <p:ph type="title"/>
          </p:nvPr>
        </p:nvSpPr>
        <p:spPr/>
        <p:txBody>
          <a:bodyPr>
            <a:noAutofit/>
          </a:bodyPr>
          <a:lstStyle/>
          <a:p>
            <a:r>
              <a:rPr lang="en-US" sz="5400" dirty="0">
                <a:latin typeface="Times New Roman" panose="02020603050405020304" pitchFamily="18" charset="0"/>
                <a:cs typeface="Times New Roman" panose="02020603050405020304" pitchFamily="18" charset="0"/>
              </a:rPr>
              <a:t>2. </a:t>
            </a:r>
            <a:r>
              <a:rPr lang="vi-VN" sz="5400" dirty="0">
                <a:latin typeface="Times New Roman" panose="02020603050405020304" pitchFamily="18" charset="0"/>
                <a:cs typeface="Times New Roman" panose="02020603050405020304" pitchFamily="18" charset="0"/>
              </a:rPr>
              <a:t>Điền vào chỗ trống:</a:t>
            </a:r>
            <a:br>
              <a:rPr lang="vi-VN" sz="5400" dirty="0">
                <a:latin typeface="Times New Roman" panose="02020603050405020304" pitchFamily="18" charset="0"/>
                <a:cs typeface="Times New Roman" panose="02020603050405020304" pitchFamily="18" charset="0"/>
              </a:rPr>
            </a:br>
            <a:endParaRPr lang="en-US" sz="5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8E8395B-C72F-48BD-8749-63E80B7154C3}"/>
              </a:ext>
            </a:extLst>
          </p:cNvPr>
          <p:cNvSpPr>
            <a:spLocks noGrp="1"/>
          </p:cNvSpPr>
          <p:nvPr>
            <p:ph idx="1"/>
          </p:nvPr>
        </p:nvSpPr>
        <p:spPr>
          <a:xfrm>
            <a:off x="251791" y="1253331"/>
            <a:ext cx="11940209" cy="4351338"/>
          </a:xfrm>
        </p:spPr>
        <p:txBody>
          <a:bodyPr>
            <a:normAutofit/>
          </a:bodyPr>
          <a:lstStyle/>
          <a:p>
            <a:pPr marL="514350" indent="-514350">
              <a:buAutoNum type="alphaLcParenR"/>
            </a:pPr>
            <a:r>
              <a:rPr lang="vi-VN" sz="5400" dirty="0">
                <a:latin typeface="Times New Roman" panose="02020603050405020304" pitchFamily="18" charset="0"/>
                <a:cs typeface="Times New Roman" panose="02020603050405020304" pitchFamily="18" charset="0"/>
              </a:rPr>
              <a:t> s hay x?</a:t>
            </a:r>
          </a:p>
          <a:p>
            <a:pPr marL="0" indent="0">
              <a:buNone/>
            </a:pPr>
            <a:r>
              <a:rPr lang="vi-VN" sz="5400" dirty="0">
                <a:latin typeface="Times New Roman" panose="02020603050405020304" pitchFamily="18" charset="0"/>
                <a:cs typeface="Times New Roman" panose="02020603050405020304" pitchFamily="18" charset="0"/>
              </a:rPr>
              <a:t>hộp sữa	 ,  sóc nâu	, sinh nhật</a:t>
            </a:r>
          </a:p>
          <a:p>
            <a:pPr marL="0" indent="0">
              <a:buNone/>
            </a:pPr>
            <a:r>
              <a:rPr lang="vi-VN" sz="5400" dirty="0">
                <a:latin typeface="Times New Roman" panose="02020603050405020304" pitchFamily="18" charset="0"/>
                <a:cs typeface="Times New Roman" panose="02020603050405020304" pitchFamily="18" charset="0"/>
              </a:rPr>
              <a:t>b) c hay k?</a:t>
            </a:r>
          </a:p>
          <a:p>
            <a:pPr marL="0" indent="0">
              <a:buNone/>
            </a:pPr>
            <a:r>
              <a:rPr lang="vi-VN" sz="5400" dirty="0">
                <a:latin typeface="Times New Roman" panose="02020603050405020304" pitchFamily="18" charset="0"/>
                <a:cs typeface="Times New Roman" panose="02020603050405020304" pitchFamily="18" charset="0"/>
              </a:rPr>
              <a:t>câu cá , voi con , kỉ niệm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19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DMIN\OneDrive\Pictures\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2192000" cy="7715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531170_162158900000_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380"/>
          <a:stretch>
            <a:fillRect/>
          </a:stretch>
        </p:blipFill>
        <p:spPr bwMode="auto">
          <a:xfrm>
            <a:off x="882869" y="-232012"/>
            <a:ext cx="10389475" cy="667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6">
            <a:extLst>
              <a:ext uri="{FF2B5EF4-FFF2-40B4-BE49-F238E27FC236}">
                <a16:creationId xmlns:a16="http://schemas.microsoft.com/office/drawing/2014/main" id="{207E333B-ACE8-4F49-A19C-67A480765AD6}"/>
              </a:ext>
            </a:extLst>
          </p:cNvPr>
          <p:cNvSpPr txBox="1"/>
          <p:nvPr/>
        </p:nvSpPr>
        <p:spPr>
          <a:xfrm>
            <a:off x="4010450" y="2533812"/>
            <a:ext cx="4471397" cy="1200329"/>
          </a:xfrm>
          <a:prstGeom prst="rect">
            <a:avLst/>
          </a:prstGeom>
          <a:noFill/>
        </p:spPr>
        <p:txBody>
          <a:bodyPr wrap="square" rtlCol="0">
            <a:spAutoFit/>
          </a:bodyPr>
          <a:lstStyle/>
          <a:p>
            <a:pPr algn="ctr"/>
            <a:r>
              <a:rPr lang="vi-VN"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Trò chơi</a:t>
            </a:r>
            <a:endParaRPr lang="zh-CN" altLang="en-US"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sym typeface="+mn-lt"/>
            </a:endParaRPr>
          </a:p>
        </p:txBody>
      </p:sp>
      <p:pic>
        <p:nvPicPr>
          <p:cNvPr id="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50489"/>
            <a:ext cx="12192000" cy="2207511"/>
          </a:xfrm>
          <a:prstGeom prst="rect">
            <a:avLst/>
          </a:prstGeom>
        </p:spPr>
      </p:pic>
    </p:spTree>
    <p:extLst>
      <p:ext uri="{BB962C8B-B14F-4D97-AF65-F5344CB8AC3E}">
        <p14:creationId xmlns:p14="http://schemas.microsoft.com/office/powerpoint/2010/main" val="4059646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style.rotation</p:attrName>
                                        </p:attrNameLst>
                                      </p:cBhvr>
                                      <p:tavLst>
                                        <p:tav tm="0">
                                          <p:val>
                                            <p:fltVal val="720"/>
                                          </p:val>
                                        </p:tav>
                                        <p:tav tm="100000">
                                          <p:val>
                                            <p:fltVal val="0"/>
                                          </p:val>
                                        </p:tav>
                                      </p:tavLst>
                                    </p:anim>
                                    <p:anim calcmode="lin" valueType="num">
                                      <p:cBhvr>
                                        <p:cTn id="9" dur="750" fill="hold"/>
                                        <p:tgtEl>
                                          <p:spTgt spid="4"/>
                                        </p:tgtEl>
                                        <p:attrNameLst>
                                          <p:attrName>ppt_h</p:attrName>
                                        </p:attrNameLst>
                                      </p:cBhvr>
                                      <p:tavLst>
                                        <p:tav tm="0">
                                          <p:val>
                                            <p:fltVal val="0"/>
                                          </p:val>
                                        </p:tav>
                                        <p:tav tm="100000">
                                          <p:val>
                                            <p:strVal val="#ppt_h"/>
                                          </p:val>
                                        </p:tav>
                                      </p:tavLst>
                                    </p:anim>
                                    <p:anim calcmode="lin" valueType="num">
                                      <p:cBhvr>
                                        <p:cTn id="10" dur="75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0D32-67CF-4F16-8B9A-82E1C3A89E5A}"/>
              </a:ext>
            </a:extLst>
          </p:cNvPr>
          <p:cNvSpPr>
            <a:spLocks noGrp="1"/>
          </p:cNvSpPr>
          <p:nvPr>
            <p:ph type="title"/>
          </p:nvPr>
        </p:nvSpPr>
        <p:spPr/>
        <p:txBody>
          <a:bodyPr/>
          <a:lstStyle/>
          <a:p>
            <a:endParaRPr lang="en-US"/>
          </a:p>
        </p:txBody>
      </p:sp>
      <p:pic>
        <p:nvPicPr>
          <p:cNvPr id="2050" name="Picture 2" descr="Đuổi Hình Bắt Chữ - Apps on Google Play">
            <a:extLst>
              <a:ext uri="{FF2B5EF4-FFF2-40B4-BE49-F238E27FC236}">
                <a16:creationId xmlns:a16="http://schemas.microsoft.com/office/drawing/2014/main" id="{F46E65E5-9A96-49F0-AB1E-634A4DDD33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0992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852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F57A39-21E3-4067-B8DF-D238A36409C6}"/>
              </a:ext>
            </a:extLst>
          </p:cNvPr>
          <p:cNvSpPr>
            <a:spLocks noGrp="1"/>
          </p:cNvSpPr>
          <p:nvPr>
            <p:ph idx="1"/>
          </p:nvPr>
        </p:nvSpPr>
        <p:spPr>
          <a:xfrm>
            <a:off x="5539406" y="1918391"/>
            <a:ext cx="4515679" cy="2309053"/>
          </a:xfrm>
        </p:spPr>
        <p:txBody>
          <a:bodyPr>
            <a:normAutofit/>
          </a:bodyPr>
          <a:lstStyle/>
          <a:p>
            <a:pPr marL="0" indent="0">
              <a:buNone/>
            </a:pPr>
            <a:r>
              <a:rPr lang="vi-VN" sz="6600" dirty="0"/>
              <a:t>+    oac</a:t>
            </a:r>
            <a:endParaRPr lang="en-US" sz="6600" dirty="0"/>
          </a:p>
        </p:txBody>
      </p:sp>
      <p:pic>
        <p:nvPicPr>
          <p:cNvPr id="2050" name="Picture 2" descr="Cách vẽ áo khoác mới nhất 2023 - Vẽ.vn">
            <a:extLst>
              <a:ext uri="{FF2B5EF4-FFF2-40B4-BE49-F238E27FC236}">
                <a16:creationId xmlns:a16="http://schemas.microsoft.com/office/drawing/2014/main" id="{61802ECB-F441-47A4-980A-EDE09A0CF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16" y="-13253"/>
            <a:ext cx="5067301" cy="506564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927C8FA4-9FD8-40FB-BEE2-5915D40E6348}"/>
              </a:ext>
            </a:extLst>
          </p:cNvPr>
          <p:cNvSpPr txBox="1">
            <a:spLocks/>
          </p:cNvSpPr>
          <p:nvPr/>
        </p:nvSpPr>
        <p:spPr>
          <a:xfrm>
            <a:off x="3281566" y="5052390"/>
            <a:ext cx="4515679" cy="2309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vi-VN" sz="6600" dirty="0"/>
              <a:t>áo khoác</a:t>
            </a:r>
            <a:endParaRPr lang="en-US" sz="6600" dirty="0"/>
          </a:p>
        </p:txBody>
      </p:sp>
    </p:spTree>
    <p:extLst>
      <p:ext uri="{BB962C8B-B14F-4D97-AF65-F5344CB8AC3E}">
        <p14:creationId xmlns:p14="http://schemas.microsoft.com/office/powerpoint/2010/main" val="380176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7E8CB-28D3-4695-B2E4-019742939F1B}"/>
              </a:ext>
            </a:extLst>
          </p:cNvPr>
          <p:cNvSpPr>
            <a:spLocks noGrp="1"/>
          </p:cNvSpPr>
          <p:nvPr>
            <p:ph type="title"/>
          </p:nvPr>
        </p:nvSpPr>
        <p:spPr>
          <a:xfrm>
            <a:off x="6544089" y="1242045"/>
            <a:ext cx="4581939" cy="1325563"/>
          </a:xfrm>
        </p:spPr>
        <p:txBody>
          <a:bodyPr>
            <a:normAutofit/>
          </a:bodyPr>
          <a:lstStyle/>
          <a:p>
            <a:r>
              <a:rPr lang="vi-VN" sz="8000" dirty="0"/>
              <a:t>+ 		oam</a:t>
            </a:r>
            <a:endParaRPr lang="en-US" sz="8000" dirty="0"/>
          </a:p>
        </p:txBody>
      </p:sp>
      <p:sp>
        <p:nvSpPr>
          <p:cNvPr id="3" name="Content Placeholder 2">
            <a:extLst>
              <a:ext uri="{FF2B5EF4-FFF2-40B4-BE49-F238E27FC236}">
                <a16:creationId xmlns:a16="http://schemas.microsoft.com/office/drawing/2014/main" id="{02034C9A-9EF8-424D-BEFA-D63CDD064BE9}"/>
              </a:ext>
            </a:extLst>
          </p:cNvPr>
          <p:cNvSpPr>
            <a:spLocks noGrp="1"/>
          </p:cNvSpPr>
          <p:nvPr>
            <p:ph idx="1"/>
          </p:nvPr>
        </p:nvSpPr>
        <p:spPr>
          <a:xfrm>
            <a:off x="2348948" y="4963734"/>
            <a:ext cx="10515600" cy="1710980"/>
          </a:xfrm>
        </p:spPr>
        <p:txBody>
          <a:bodyPr>
            <a:normAutofit/>
          </a:bodyPr>
          <a:lstStyle/>
          <a:p>
            <a:pPr marL="0" indent="0">
              <a:buNone/>
            </a:pPr>
            <a:r>
              <a:rPr lang="vi-VN" sz="6000" dirty="0"/>
              <a:t>Ngoạm xương</a:t>
            </a:r>
            <a:endParaRPr lang="en-US" sz="6000" dirty="0"/>
          </a:p>
        </p:txBody>
      </p:sp>
      <p:pic>
        <p:nvPicPr>
          <p:cNvPr id="3074" name="Picture 2" descr="Dạy bé vẽ một chú chó gặm xương | Vẽ Từng Nét Nhỏ">
            <a:extLst>
              <a:ext uri="{FF2B5EF4-FFF2-40B4-BE49-F238E27FC236}">
                <a16:creationId xmlns:a16="http://schemas.microsoft.com/office/drawing/2014/main" id="{E1AB6CE4-8E8F-4520-BDE5-2E1FADAFC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20" y="170034"/>
            <a:ext cx="5772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9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2BC2-8F1C-456D-A413-42E25F0F381B}"/>
              </a:ext>
            </a:extLst>
          </p:cNvPr>
          <p:cNvSpPr>
            <a:spLocks noGrp="1"/>
          </p:cNvSpPr>
          <p:nvPr>
            <p:ph type="title"/>
          </p:nvPr>
        </p:nvSpPr>
        <p:spPr>
          <a:xfrm>
            <a:off x="6930886" y="1703595"/>
            <a:ext cx="4952998" cy="1325563"/>
          </a:xfrm>
        </p:spPr>
        <p:txBody>
          <a:bodyPr>
            <a:normAutofit/>
          </a:bodyPr>
          <a:lstStyle/>
          <a:p>
            <a:r>
              <a:rPr lang="vi-VN" sz="8000" dirty="0"/>
              <a:t>+	 oăng</a:t>
            </a:r>
            <a:endParaRPr lang="en-US" sz="8000" dirty="0"/>
          </a:p>
        </p:txBody>
      </p:sp>
      <p:sp>
        <p:nvSpPr>
          <p:cNvPr id="3" name="Content Placeholder 2">
            <a:extLst>
              <a:ext uri="{FF2B5EF4-FFF2-40B4-BE49-F238E27FC236}">
                <a16:creationId xmlns:a16="http://schemas.microsoft.com/office/drawing/2014/main" id="{C998DF42-157D-4A26-908D-26A30317099B}"/>
              </a:ext>
            </a:extLst>
          </p:cNvPr>
          <p:cNvSpPr>
            <a:spLocks noGrp="1"/>
          </p:cNvSpPr>
          <p:nvPr>
            <p:ph idx="1"/>
          </p:nvPr>
        </p:nvSpPr>
        <p:spPr>
          <a:xfrm>
            <a:off x="2786269" y="4851400"/>
            <a:ext cx="10330070" cy="2254320"/>
          </a:xfrm>
        </p:spPr>
        <p:txBody>
          <a:bodyPr>
            <a:normAutofit/>
          </a:bodyPr>
          <a:lstStyle/>
          <a:p>
            <a:pPr marL="0" indent="0">
              <a:buNone/>
            </a:pPr>
            <a:r>
              <a:rPr lang="vi-VN" sz="8000" dirty="0"/>
              <a:t>con hoẵng</a:t>
            </a:r>
            <a:endParaRPr lang="en-US" sz="8000" dirty="0"/>
          </a:p>
        </p:txBody>
      </p:sp>
      <p:pic>
        <p:nvPicPr>
          <p:cNvPr id="4098" name="Picture 2" descr="CON MỄN - Con mang rừng - Con hoẵng ( đầy đủ) - BYTUONG">
            <a:extLst>
              <a:ext uri="{FF2B5EF4-FFF2-40B4-BE49-F238E27FC236}">
                <a16:creationId xmlns:a16="http://schemas.microsoft.com/office/drawing/2014/main" id="{1EDCC5D3-8F53-4A6D-BC1F-0395ED5942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31" y="36443"/>
            <a:ext cx="6364286" cy="397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3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3343-AC4C-45C7-A8C9-71AACAD82E14}"/>
              </a:ext>
            </a:extLst>
          </p:cNvPr>
          <p:cNvSpPr>
            <a:spLocks noGrp="1"/>
          </p:cNvSpPr>
          <p:nvPr>
            <p:ph type="title"/>
          </p:nvPr>
        </p:nvSpPr>
        <p:spPr>
          <a:xfrm>
            <a:off x="6988863" y="1822864"/>
            <a:ext cx="5350565" cy="1325563"/>
          </a:xfrm>
        </p:spPr>
        <p:txBody>
          <a:bodyPr>
            <a:normAutofit/>
          </a:bodyPr>
          <a:lstStyle/>
          <a:p>
            <a:r>
              <a:rPr lang="vi-VN" sz="7200" dirty="0"/>
              <a:t>+ 	oăm</a:t>
            </a:r>
            <a:endParaRPr lang="en-US" sz="7200" dirty="0"/>
          </a:p>
        </p:txBody>
      </p:sp>
      <p:sp>
        <p:nvSpPr>
          <p:cNvPr id="3" name="Content Placeholder 2">
            <a:extLst>
              <a:ext uri="{FF2B5EF4-FFF2-40B4-BE49-F238E27FC236}">
                <a16:creationId xmlns:a16="http://schemas.microsoft.com/office/drawing/2014/main" id="{3D91C138-9ADC-4392-9566-A98617A8B190}"/>
              </a:ext>
            </a:extLst>
          </p:cNvPr>
          <p:cNvSpPr>
            <a:spLocks noGrp="1"/>
          </p:cNvSpPr>
          <p:nvPr>
            <p:ph idx="1"/>
          </p:nvPr>
        </p:nvSpPr>
        <p:spPr>
          <a:xfrm>
            <a:off x="2961860" y="5234609"/>
            <a:ext cx="5602357" cy="2073999"/>
          </a:xfrm>
        </p:spPr>
        <p:txBody>
          <a:bodyPr>
            <a:normAutofit/>
          </a:bodyPr>
          <a:lstStyle/>
          <a:p>
            <a:pPr marL="0" indent="0">
              <a:buNone/>
            </a:pPr>
            <a:r>
              <a:rPr lang="vi-VN" sz="6600" dirty="0"/>
              <a:t>vẹt mỏ khoằm</a:t>
            </a:r>
            <a:endParaRPr lang="en-US" sz="6600" dirty="0"/>
          </a:p>
        </p:txBody>
      </p:sp>
      <p:pic>
        <p:nvPicPr>
          <p:cNvPr id="1026" name="Picture 2" descr="em hãy tả con vật nuôi trong gia đình em - Olm">
            <a:extLst>
              <a:ext uri="{FF2B5EF4-FFF2-40B4-BE49-F238E27FC236}">
                <a16:creationId xmlns:a16="http://schemas.microsoft.com/office/drawing/2014/main" id="{CDE63C41-7BCF-4CC1-9DFC-5983B77ED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10" y="158992"/>
            <a:ext cx="6277390" cy="389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94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OneDrive\Pictures\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2192000" cy="7715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531170_162158900000_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380"/>
          <a:stretch>
            <a:fillRect/>
          </a:stretch>
        </p:blipFill>
        <p:spPr bwMode="auto">
          <a:xfrm>
            <a:off x="2183642" y="-232012"/>
            <a:ext cx="7791327" cy="667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6">
            <a:extLst>
              <a:ext uri="{FF2B5EF4-FFF2-40B4-BE49-F238E27FC236}">
                <a16:creationId xmlns:a16="http://schemas.microsoft.com/office/drawing/2014/main" id="{207E333B-ACE8-4F49-A19C-67A480765AD6}"/>
              </a:ext>
            </a:extLst>
          </p:cNvPr>
          <p:cNvSpPr txBox="1"/>
          <p:nvPr/>
        </p:nvSpPr>
        <p:spPr>
          <a:xfrm>
            <a:off x="4028845" y="2959481"/>
            <a:ext cx="4134310" cy="1015663"/>
          </a:xfrm>
          <a:prstGeom prst="rect">
            <a:avLst/>
          </a:prstGeom>
          <a:noFill/>
        </p:spPr>
        <p:txBody>
          <a:bodyPr wrap="square" rtlCol="0">
            <a:spAutoFit/>
          </a:bodyPr>
          <a:lstStyle/>
          <a:p>
            <a:pPr algn="ctr"/>
            <a:r>
              <a:rPr lang="en-US" sz="60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Khởi động</a:t>
            </a:r>
            <a:endParaRPr lang="zh-CN" alt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sym typeface="+mn-lt"/>
            </a:endParaRPr>
          </a:p>
        </p:txBody>
      </p:sp>
      <p:pic>
        <p:nvPicPr>
          <p:cNvPr id="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50489"/>
            <a:ext cx="12192000" cy="2207511"/>
          </a:xfrm>
          <a:prstGeom prst="rect">
            <a:avLst/>
          </a:prstGeom>
        </p:spPr>
      </p:pic>
    </p:spTree>
    <p:extLst>
      <p:ext uri="{BB962C8B-B14F-4D97-AF65-F5344CB8AC3E}">
        <p14:creationId xmlns:p14="http://schemas.microsoft.com/office/powerpoint/2010/main" val="1820372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style.rotation</p:attrName>
                                        </p:attrNameLst>
                                      </p:cBhvr>
                                      <p:tavLst>
                                        <p:tav tm="0">
                                          <p:val>
                                            <p:fltVal val="720"/>
                                          </p:val>
                                        </p:tav>
                                        <p:tav tm="100000">
                                          <p:val>
                                            <p:fltVal val="0"/>
                                          </p:val>
                                        </p:tav>
                                      </p:tavLst>
                                    </p:anim>
                                    <p:anim calcmode="lin" valueType="num">
                                      <p:cBhvr>
                                        <p:cTn id="9" dur="750" fill="hold"/>
                                        <p:tgtEl>
                                          <p:spTgt spid="4"/>
                                        </p:tgtEl>
                                        <p:attrNameLst>
                                          <p:attrName>ppt_h</p:attrName>
                                        </p:attrNameLst>
                                      </p:cBhvr>
                                      <p:tavLst>
                                        <p:tav tm="0">
                                          <p:val>
                                            <p:fltVal val="0"/>
                                          </p:val>
                                        </p:tav>
                                        <p:tav tm="100000">
                                          <p:val>
                                            <p:strVal val="#ppt_h"/>
                                          </p:val>
                                        </p:tav>
                                      </p:tavLst>
                                    </p:anim>
                                    <p:anim calcmode="lin" valueType="num">
                                      <p:cBhvr>
                                        <p:cTn id="10" dur="75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5724E-0908-4437-A179-C9E208638D9D}"/>
              </a:ext>
            </a:extLst>
          </p:cNvPr>
          <p:cNvSpPr>
            <a:spLocks noGrp="1"/>
          </p:cNvSpPr>
          <p:nvPr>
            <p:ph idx="1"/>
          </p:nvPr>
        </p:nvSpPr>
        <p:spPr>
          <a:xfrm>
            <a:off x="573156" y="1253331"/>
            <a:ext cx="10515600" cy="4351338"/>
          </a:xfrm>
        </p:spPr>
        <p:txBody>
          <a:bodyPr>
            <a:normAutofit/>
          </a:bodyPr>
          <a:lstStyle/>
          <a:p>
            <a:r>
              <a:rPr lang="vi-VN" sz="6000" dirty="0"/>
              <a:t> áo khoác</a:t>
            </a:r>
          </a:p>
          <a:p>
            <a:r>
              <a:rPr lang="vi-VN" sz="6000" dirty="0"/>
              <a:t> Ngoạm xương</a:t>
            </a:r>
            <a:endParaRPr lang="en-US" sz="6000" dirty="0"/>
          </a:p>
          <a:p>
            <a:r>
              <a:rPr lang="vi-VN" sz="6000" dirty="0"/>
              <a:t> con hoẵng</a:t>
            </a:r>
            <a:endParaRPr lang="en-US" sz="6000" dirty="0"/>
          </a:p>
          <a:p>
            <a:r>
              <a:rPr lang="vi-VN" sz="6000" dirty="0"/>
              <a:t> vẹt mỏ khoằm</a:t>
            </a:r>
            <a:endParaRPr lang="en-US" sz="6000" dirty="0"/>
          </a:p>
          <a:p>
            <a:pPr marL="0" indent="0">
              <a:buNone/>
            </a:pPr>
            <a:endParaRPr lang="en-US" sz="6000" dirty="0"/>
          </a:p>
          <a:p>
            <a:endParaRPr lang="en-US" sz="6000" dirty="0"/>
          </a:p>
        </p:txBody>
      </p:sp>
    </p:spTree>
    <p:extLst>
      <p:ext uri="{BB962C8B-B14F-4D97-AF65-F5344CB8AC3E}">
        <p14:creationId xmlns:p14="http://schemas.microsoft.com/office/powerpoint/2010/main" val="501635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09" y="2877312"/>
            <a:ext cx="12192000" cy="3980688"/>
          </a:xfrm>
          <a:prstGeom prst="rect">
            <a:avLst/>
          </a:prstGeom>
        </p:spPr>
      </p:pic>
      <p:grpSp>
        <p:nvGrpSpPr>
          <p:cNvPr id="10" name="组合 9"/>
          <p:cNvGrpSpPr/>
          <p:nvPr/>
        </p:nvGrpSpPr>
        <p:grpSpPr>
          <a:xfrm>
            <a:off x="2058124" y="4388226"/>
            <a:ext cx="6416625" cy="2113623"/>
            <a:chOff x="4805169" y="3003803"/>
            <a:chExt cx="2581661" cy="850394"/>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491" y="3022091"/>
              <a:ext cx="509017" cy="81381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5169" y="3003803"/>
              <a:ext cx="2581661" cy="850394"/>
            </a:xfrm>
            <a:prstGeom prst="rect">
              <a:avLst/>
            </a:prstGeom>
          </p:spPr>
        </p:pic>
      </p:grpSp>
      <p:sp>
        <p:nvSpPr>
          <p:cNvPr id="12" name="文本框 11"/>
          <p:cNvSpPr txBox="1"/>
          <p:nvPr/>
        </p:nvSpPr>
        <p:spPr>
          <a:xfrm>
            <a:off x="238539" y="568988"/>
            <a:ext cx="11953462" cy="2479012"/>
          </a:xfrm>
          <a:prstGeom prst="rect">
            <a:avLst/>
          </a:prstGeom>
          <a:noFill/>
        </p:spPr>
        <p:txBody>
          <a:bodyPr wrap="none" rtlCol="0">
            <a:prstTxWarp prst="textPlain">
              <a:avLst/>
            </a:prstTxWarp>
            <a:spAutoFit/>
          </a:bodyPr>
          <a:lstStyle/>
          <a:p>
            <a:pPr algn="ctr"/>
            <a:r>
              <a:rPr lang="vi-VN" altLang="zh-CN" sz="72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ea"/>
                <a:sym typeface="+mn-lt"/>
              </a:rPr>
              <a:t>Cảm ơn quý thầy cô đã đến </a:t>
            </a:r>
          </a:p>
          <a:p>
            <a:pPr algn="ctr"/>
            <a:r>
              <a:rPr lang="vi-VN" altLang="zh-CN" sz="72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ea"/>
                <a:sym typeface="+mn-lt"/>
              </a:rPr>
              <a:t>dự tiết học ngày hôm nay</a:t>
            </a:r>
            <a:endParaRPr lang="en-US" altLang="zh-CN"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ea"/>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9" y="4589542"/>
            <a:ext cx="2406293" cy="2221869"/>
          </a:xfrm>
          <a:prstGeom prst="rect">
            <a:avLst/>
          </a:prstGeom>
        </p:spPr>
      </p:pic>
    </p:spTree>
    <p:extLst>
      <p:ext uri="{BB962C8B-B14F-4D97-AF65-F5344CB8AC3E}">
        <p14:creationId xmlns:p14="http://schemas.microsoft.com/office/powerpoint/2010/main" val="1990275250"/>
      </p:ext>
    </p:extLst>
  </p:cSld>
  <p:clrMapOvr>
    <a:masterClrMapping/>
  </p:clrMapOvr>
  <mc:AlternateContent xmlns:mc="http://schemas.openxmlformats.org/markup-compatibility/2006" xmlns:p14="http://schemas.microsoft.com/office/powerpoint/2010/main">
    <mc:Choice Requires="p14">
      <p:transition spd="slow" p14:dur="14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1000" fill="hold"/>
                                        <p:tgtEl>
                                          <p:spTgt spid="12"/>
                                        </p:tgtEl>
                                        <p:attrNameLst>
                                          <p:attrName>ppt_w</p:attrName>
                                        </p:attrNameLst>
                                      </p:cBhvr>
                                      <p:tavLst>
                                        <p:tav tm="0">
                                          <p:val>
                                            <p:fltVal val="0"/>
                                          </p:val>
                                        </p:tav>
                                        <p:tav tm="100000">
                                          <p:val>
                                            <p:strVal val="#ppt_w"/>
                                          </p:val>
                                        </p:tav>
                                      </p:tavLst>
                                    </p:anim>
                                    <p:anim calcmode="lin" valueType="num">
                                      <p:cBhvr>
                                        <p:cTn id="27" dur="1000" fill="hold"/>
                                        <p:tgtEl>
                                          <p:spTgt spid="12"/>
                                        </p:tgtEl>
                                        <p:attrNameLst>
                                          <p:attrName>ppt_h</p:attrName>
                                        </p:attrNameLst>
                                      </p:cBhvr>
                                      <p:tavLst>
                                        <p:tav tm="0">
                                          <p:val>
                                            <p:fltVal val="0"/>
                                          </p:val>
                                        </p:tav>
                                        <p:tav tm="100000">
                                          <p:val>
                                            <p:strVal val="#ppt_h"/>
                                          </p:val>
                                        </p:tav>
                                      </p:tavLst>
                                    </p:anim>
                                    <p:anim calcmode="lin" valueType="num">
                                      <p:cBhvr>
                                        <p:cTn id="28" dur="1000" fill="hold"/>
                                        <p:tgtEl>
                                          <p:spTgt spid="12"/>
                                        </p:tgtEl>
                                        <p:attrNameLst>
                                          <p:attrName>style.rotation</p:attrName>
                                        </p:attrNameLst>
                                      </p:cBhvr>
                                      <p:tavLst>
                                        <p:tav tm="0">
                                          <p:val>
                                            <p:fltVal val="90"/>
                                          </p:val>
                                        </p:tav>
                                        <p:tav tm="100000">
                                          <p:val>
                                            <p:fltVal val="0"/>
                                          </p:val>
                                        </p:tav>
                                      </p:tavLst>
                                    </p:anim>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3600" y="1"/>
            <a:ext cx="9143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6266"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VƯỢT CHƯỚNG</a:t>
            </a:r>
          </a:p>
          <a:p>
            <a:pPr algn="ctr"/>
            <a:r>
              <a:rPr lang="en-US" sz="5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8.33333E-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402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71418" y="9974"/>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305227" y="-24021"/>
            <a:ext cx="680525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lumMod val="95000"/>
                    <a:lumOff val="5000"/>
                  </a:schemeClr>
                </a:solidFill>
                <a:latin typeface="+mj-lt"/>
              </a:rPr>
              <a:t>1.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Đôi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latin typeface="+mj-lt"/>
              </a:rPr>
              <a:t> </a:t>
            </a:r>
            <a:r>
              <a:rPr lang="vi-VN" sz="4000" dirty="0">
                <a:solidFill>
                  <a:schemeClr val="tx1">
                    <a:lumMod val="95000"/>
                    <a:lumOff val="5000"/>
                  </a:schemeClr>
                </a:solidFill>
                <a:latin typeface="+mj-lt"/>
              </a:rPr>
              <a:t>Giải thưởng tình bạn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ai?</a:t>
            </a:r>
          </a:p>
        </p:txBody>
      </p:sp>
      <p:pic>
        <p:nvPicPr>
          <p:cNvPr id="12" name="Picture 11">
            <a:extLst>
              <a:ext uri="{FF2B5EF4-FFF2-40B4-BE49-F238E27FC236}">
                <a16:creationId xmlns:a16="http://schemas.microsoft.com/office/drawing/2014/main" id="{EAEF031F-2244-4FD2-9BF8-0FB17D3BBE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6304" y="1382943"/>
            <a:ext cx="4936240" cy="3124471"/>
          </a:xfrm>
          <a:prstGeom prst="rect">
            <a:avLst/>
          </a:prstGeom>
        </p:spPr>
      </p:pic>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12"/>
                                        </p:tgtEl>
                                        <p:attrNameLst>
                                          <p:attrName>ppt_x</p:attrName>
                                        </p:attrNameLst>
                                      </p:cBhvr>
                                      <p:tavLst>
                                        <p:tav tm="0">
                                          <p:val>
                                            <p:strVal val="ppt_x"/>
                                          </p:val>
                                        </p:tav>
                                        <p:tav tm="100000">
                                          <p:val>
                                            <p:strVal val="ppt_x"/>
                                          </p:val>
                                        </p:tav>
                                      </p:tavLst>
                                    </p:anim>
                                    <p:anim calcmode="lin" valueType="num">
                                      <p:cBhvr additive="base">
                                        <p:cTn id="16" dur="500"/>
                                        <p:tgtEl>
                                          <p:spTgt spid="12"/>
                                        </p:tgtEl>
                                        <p:attrNameLst>
                                          <p:attrName>ppt_y</p:attrName>
                                        </p:attrNameLst>
                                      </p:cBhvr>
                                      <p:tavLst>
                                        <p:tav tm="0">
                                          <p:val>
                                            <p:strVal val="ppt_y"/>
                                          </p:val>
                                        </p:tav>
                                        <p:tav tm="100000">
                                          <p:val>
                                            <p:strVal val="1+ppt_h/2"/>
                                          </p:val>
                                        </p:tav>
                                      </p:tavLst>
                                    </p:anim>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1306" fill="hold"/>
                                        <p:tgtEl>
                                          <p:spTgt spid="2"/>
                                        </p:tgtEl>
                                      </p:cBhvr>
                                    </p:cmd>
                                  </p:childTnLst>
                                </p:cTn>
                              </p:par>
                            </p:childTnLst>
                          </p:cTn>
                        </p:par>
                        <p:par>
                          <p:cTn id="34" fill="hold">
                            <p:stCondLst>
                              <p:cond delay="1306"/>
                            </p:stCondLst>
                            <p:childTnLst>
                              <p:par>
                                <p:cTn id="35" presetID="10" presetClass="exit" presetSubtype="0" fill="hold" nodeType="after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par>
                          <p:cTn id="38" fill="hold">
                            <p:stCondLst>
                              <p:cond delay="1806"/>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35" presetClass="path" presetSubtype="0" accel="50000" decel="50000" fill="hold" nodeType="withEffect">
                                  <p:stCondLst>
                                    <p:cond delay="0"/>
                                  </p:stCondLst>
                                  <p:childTnLst>
                                    <p:animMotion origin="layout" path="M 0 2.22222E-6 L -1 2.22222E-6 " pathEditMode="relative" rAng="0" ptsTypes="AA">
                                      <p:cBhvr>
                                        <p:cTn id="43" dur="3000" fill="hold"/>
                                        <p:tgtEl>
                                          <p:spTgt spid="4"/>
                                        </p:tgtEl>
                                        <p:attrNameLst>
                                          <p:attrName>ppt_x</p:attrName>
                                          <p:attrName>ppt_y</p:attrName>
                                        </p:attrNameLst>
                                      </p:cBhvr>
                                      <p:rCtr x="-50000" y="0"/>
                                    </p:animMotion>
                                  </p:childTnLst>
                                </p:cTn>
                              </p:par>
                              <p:par>
                                <p:cTn id="44" presetID="1" presetClass="mediacall" presetSubtype="0" fill="hold" nodeType="withEffect">
                                  <p:stCondLst>
                                    <p:cond delay="0"/>
                                  </p:stCondLst>
                                  <p:childTnLst>
                                    <p:cmd type="call" cmd="playFrom(0.0)">
                                      <p:cBhvr>
                                        <p:cTn id="45" dur="3082" fill="hold"/>
                                        <p:tgtEl>
                                          <p:spTgt spid="6"/>
                                        </p:tgtEl>
                                      </p:cBhvr>
                                    </p:cmd>
                                  </p:childTnLst>
                                </p:cTn>
                              </p:par>
                              <p:par>
                                <p:cTn id="46" presetID="35" presetClass="path" presetSubtype="0" accel="50000" decel="50000" fill="hold" nodeType="withEffect">
                                  <p:stCondLst>
                                    <p:cond delay="0"/>
                                  </p:stCondLst>
                                  <p:childTnLst>
                                    <p:animMotion origin="layout" path="M 2.70833E-6 1.11111E-6 L -1 1.11111E-6 " pathEditMode="relative" rAng="0" ptsTypes="AA">
                                      <p:cBhvr>
                                        <p:cTn id="47"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48" fill="hold" display="0">
                  <p:stCondLst>
                    <p:cond delay="indefinite"/>
                  </p:stCondLst>
                  <p:endCondLst>
                    <p:cond evt="onStopAudio" delay="0">
                      <p:tgtEl>
                        <p:sldTgt/>
                      </p:tgtEl>
                    </p:cond>
                  </p:endCondLst>
                </p:cTn>
                <p:tgtEl>
                  <p:spTgt spid="2"/>
                </p:tgtEl>
              </p:cMediaNode>
            </p:audio>
            <p:audio>
              <p:cMediaNode vol="80000">
                <p:cTn id="49" fill="hold" display="0">
                  <p:stCondLst>
                    <p:cond delay="indefinite"/>
                  </p:stCondLst>
                  <p:endCondLst>
                    <p:cond evt="onStopAudio" delay="0">
                      <p:tgtEl>
                        <p:sldTgt/>
                      </p:tgtEl>
                    </p:cond>
                  </p:endCondLst>
                </p:cTn>
                <p:tgtEl>
                  <p:spTgt spid="6"/>
                </p:tgtEl>
              </p:cMediaNode>
            </p:audio>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7620" y="11974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6477" y="-49754"/>
            <a:ext cx="11900847" cy="106013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latin typeface="Times New Roman" panose="02020603050405020304" pitchFamily="18" charset="0"/>
                <a:cs typeface="Times New Roman" panose="02020603050405020304" pitchFamily="18" charset="0"/>
              </a:rPr>
              <a:t>2. </a:t>
            </a:r>
            <a:r>
              <a:rPr lang="en-US" sz="4000" dirty="0" err="1">
                <a:solidFill>
                  <a:schemeClr val="tx1"/>
                </a:solidFill>
              </a:rPr>
              <a:t>Những</a:t>
            </a:r>
            <a:r>
              <a:rPr lang="en-US" sz="4000" dirty="0">
                <a:solidFill>
                  <a:schemeClr val="tx1"/>
                </a:solidFill>
              </a:rPr>
              <a:t> </a:t>
            </a:r>
            <a:r>
              <a:rPr lang="en-US" sz="4000" dirty="0" err="1">
                <a:solidFill>
                  <a:schemeClr val="tx1"/>
                </a:solidFill>
              </a:rPr>
              <a:t>bạn</a:t>
            </a:r>
            <a:r>
              <a:rPr lang="en-US" sz="4000" dirty="0">
                <a:solidFill>
                  <a:schemeClr val="tx1"/>
                </a:solidFill>
              </a:rPr>
              <a:t> </a:t>
            </a:r>
            <a:r>
              <a:rPr lang="en-US" sz="4000" dirty="0" err="1">
                <a:solidFill>
                  <a:schemeClr val="tx1"/>
                </a:solidFill>
              </a:rPr>
              <a:t>nào</a:t>
            </a:r>
            <a:r>
              <a:rPr lang="en-US" sz="4000" dirty="0">
                <a:solidFill>
                  <a:schemeClr val="tx1"/>
                </a:solidFill>
              </a:rPr>
              <a:t> </a:t>
            </a:r>
            <a:r>
              <a:rPr lang="en-US" sz="4000" dirty="0" err="1">
                <a:solidFill>
                  <a:schemeClr val="tx1"/>
                </a:solidFill>
              </a:rPr>
              <a:t>đến</a:t>
            </a:r>
            <a:r>
              <a:rPr lang="en-US" sz="4000" dirty="0">
                <a:solidFill>
                  <a:schemeClr val="tx1"/>
                </a:solidFill>
              </a:rPr>
              <a:t> </a:t>
            </a:r>
            <a:r>
              <a:rPr lang="en-US" sz="4000" dirty="0" err="1">
                <a:solidFill>
                  <a:schemeClr val="tx1"/>
                </a:solidFill>
              </a:rPr>
              <a:t>mừng</a:t>
            </a:r>
            <a:r>
              <a:rPr lang="en-US" sz="4000" dirty="0">
                <a:solidFill>
                  <a:schemeClr val="tx1"/>
                </a:solidFill>
              </a:rPr>
              <a:t> </a:t>
            </a:r>
            <a:r>
              <a:rPr lang="en-US" sz="4000" dirty="0" err="1">
                <a:solidFill>
                  <a:schemeClr val="tx1"/>
                </a:solidFill>
              </a:rPr>
              <a:t>sinh</a:t>
            </a:r>
            <a:r>
              <a:rPr lang="en-US" sz="4000" dirty="0">
                <a:solidFill>
                  <a:schemeClr val="tx1"/>
                </a:solidFill>
              </a:rPr>
              <a:t> </a:t>
            </a:r>
            <a:r>
              <a:rPr lang="en-US" sz="4000" dirty="0" err="1">
                <a:solidFill>
                  <a:schemeClr val="tx1"/>
                </a:solidFill>
              </a:rPr>
              <a:t>nhật</a:t>
            </a:r>
            <a:r>
              <a:rPr lang="en-US" sz="4000" dirty="0">
                <a:solidFill>
                  <a:schemeClr val="tx1"/>
                </a:solidFill>
              </a:rPr>
              <a:t> </a:t>
            </a:r>
            <a:r>
              <a:rPr lang="en-US" sz="4000" dirty="0" err="1">
                <a:solidFill>
                  <a:schemeClr val="tx1"/>
                </a:solidFill>
              </a:rPr>
              <a:t>voi</a:t>
            </a:r>
            <a:r>
              <a:rPr lang="en-US" sz="4000" dirty="0">
                <a:solidFill>
                  <a:schemeClr val="tx1"/>
                </a:solidFill>
              </a:rPr>
              <a:t> con?</a:t>
            </a:r>
            <a:endParaRPr lang="en-US" sz="4000" dirty="0">
              <a:solidFill>
                <a:srgbClr val="002060"/>
              </a:solidFill>
              <a:latin typeface="Times New Roman" panose="02020603050405020304" pitchFamily="18" charset="0"/>
              <a:cs typeface="Times New Roman" panose="02020603050405020304" pitchFamily="18" charset="0"/>
            </a:endParaRPr>
          </a:p>
        </p:txBody>
      </p:sp>
      <p:pic>
        <p:nvPicPr>
          <p:cNvPr id="16" name="Picture 15">
            <a:hlinkClick r:id="" action="ppaction://noaction"/>
            <a:extLst>
              <a:ext uri="{FF2B5EF4-FFF2-40B4-BE49-F238E27FC236}">
                <a16:creationId xmlns:a16="http://schemas.microsoft.com/office/drawing/2014/main" id="{9D71D6C3-3F2C-4ED5-B259-814D5CCACB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494693" y="5492689"/>
            <a:ext cx="1757134" cy="1365311"/>
          </a:xfrm>
          <a:prstGeom prst="rect">
            <a:avLst/>
          </a:prstGeom>
        </p:spPr>
      </p:pic>
      <p:pic>
        <p:nvPicPr>
          <p:cNvPr id="17" name="Picture 2">
            <a:extLst>
              <a:ext uri="{FF2B5EF4-FFF2-40B4-BE49-F238E27FC236}">
                <a16:creationId xmlns:a16="http://schemas.microsoft.com/office/drawing/2014/main" id="{2786A957-4D99-4113-84B4-EE321980AB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37519" y="1010380"/>
            <a:ext cx="5526562" cy="316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par>
                                <p:cTn id="25" presetID="10" presetClass="exit" presetSubtype="0" fill="hold" grpId="1"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42"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1306" fill="hold"/>
                                        <p:tgtEl>
                                          <p:spTgt spid="8"/>
                                        </p:tgtEl>
                                      </p:cBhvr>
                                    </p:cmd>
                                  </p:childTnLst>
                                </p:cTn>
                              </p:par>
                            </p:childTnLst>
                          </p:cTn>
                        </p:par>
                        <p:par>
                          <p:cTn id="35" fill="hold">
                            <p:stCondLst>
                              <p:cond delay="1306"/>
                            </p:stCondLst>
                            <p:childTnLst>
                              <p:par>
                                <p:cTn id="36" presetID="10" presetClass="exit" presetSubtype="0" fill="hold" nodeType="after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par>
                          <p:cTn id="39" fill="hold">
                            <p:stCondLst>
                              <p:cond delay="1806"/>
                            </p:stCondLst>
                            <p:childTnLst>
                              <p:par>
                                <p:cTn id="40" presetID="10" presetClass="exit" presetSubtype="0" fill="hold" nodeType="after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par>
                          <p:cTn id="43" fill="hold">
                            <p:stCondLst>
                              <p:cond delay="2306"/>
                            </p:stCondLst>
                            <p:childTnLst>
                              <p:par>
                                <p:cTn id="44" presetID="35" presetClass="path" presetSubtype="0" accel="50000" decel="50000" fill="hold" nodeType="afterEffect">
                                  <p:stCondLst>
                                    <p:cond delay="0"/>
                                  </p:stCondLst>
                                  <p:childTnLst>
                                    <p:animMotion origin="layout" path="M 0 0 L -1 0 " pathEditMode="relative" rAng="0" ptsTypes="AA">
                                      <p:cBhvr>
                                        <p:cTn id="45" dur="3000" fill="hold"/>
                                        <p:tgtEl>
                                          <p:spTgt spid="4"/>
                                        </p:tgtEl>
                                        <p:attrNameLst>
                                          <p:attrName>ppt_x</p:attrName>
                                          <p:attrName>ppt_y</p:attrName>
                                        </p:attrNameLst>
                                      </p:cBhvr>
                                      <p:rCtr x="-50000" y="0"/>
                                    </p:animMotion>
                                  </p:childTnLst>
                                </p:cTn>
                              </p:par>
                              <p:par>
                                <p:cTn id="46" presetID="1" presetClass="mediacall" presetSubtype="0" fill="hold" nodeType="withEffect">
                                  <p:stCondLst>
                                    <p:cond delay="0"/>
                                  </p:stCondLst>
                                  <p:childTnLst>
                                    <p:cmd type="call" cmd="playFrom(0.0)">
                                      <p:cBhvr>
                                        <p:cTn id="47" dur="3082" fill="hold"/>
                                        <p:tgtEl>
                                          <p:spTgt spid="9"/>
                                        </p:tgtEl>
                                      </p:cBhvr>
                                    </p:cmd>
                                  </p:childTnLst>
                                </p:cTn>
                              </p:par>
                              <p:par>
                                <p:cTn id="48" presetID="35" presetClass="path" presetSubtype="0" accel="50000" decel="50000" fill="hold" nodeType="withEffect">
                                  <p:stCondLst>
                                    <p:cond delay="0"/>
                                  </p:stCondLst>
                                  <p:childTnLst>
                                    <p:animMotion origin="layout" path="M 0 0 L -1 0 " pathEditMode="relative" rAng="0" ptsTypes="AA">
                                      <p:cBhvr>
                                        <p:cTn id="49"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0" fill="hold" display="0">
                  <p:stCondLst>
                    <p:cond delay="indefinite"/>
                  </p:stCondLst>
                  <p:endCondLst>
                    <p:cond evt="onStopAudio" delay="0">
                      <p:tgtEl>
                        <p:sldTgt/>
                      </p:tgtEl>
                    </p:cond>
                  </p:endCondLst>
                </p:cTn>
                <p:tgtEl>
                  <p:spTgt spid="8"/>
                </p:tgtEl>
              </p:cMediaNode>
            </p:audio>
            <p:audio>
              <p:cMediaNode vol="80000">
                <p:cTn id="51" fill="hold" display="0">
                  <p:stCondLst>
                    <p:cond delay="indefinite"/>
                  </p:stCondLst>
                  <p:endCondLst>
                    <p:cond evt="onStopAudio" delay="0">
                      <p:tgtEl>
                        <p:sldTgt/>
                      </p:tgtEl>
                    </p:cond>
                  </p:endCondLst>
                </p:cTn>
                <p:tgtEl>
                  <p:spTgt spid="9"/>
                </p:tgtEl>
              </p:cMediaNode>
            </p:audio>
          </p:childTnLst>
        </p:cTn>
      </p:par>
    </p:tnLst>
    <p:bldLst>
      <p:bldP spid="13" grpId="0" animBg="1"/>
      <p:bldP spid="1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80378" y="-246579"/>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6" name="Rectangle 15">
            <a:extLst>
              <a:ext uri="{FF2B5EF4-FFF2-40B4-BE49-F238E27FC236}">
                <a16:creationId xmlns:a16="http://schemas.microsoft.com/office/drawing/2014/main" id="{DD7BADB4-6CEE-48F8-BBD1-14C171F145A2}"/>
              </a:ext>
            </a:extLst>
          </p:cNvPr>
          <p:cNvSpPr/>
          <p:nvPr/>
        </p:nvSpPr>
        <p:spPr>
          <a:xfrm>
            <a:off x="586854" y="64962"/>
            <a:ext cx="9795398" cy="10020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3. Voi con làm gì để cảm ơn các bạn?</a:t>
            </a:r>
            <a:endParaRPr lang="en-US" sz="60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4A6F3DAE-5E5C-4EEE-802C-9A0D94185A86}"/>
              </a:ext>
            </a:extLst>
          </p:cNvPr>
          <p:cNvSpPr/>
          <p:nvPr/>
        </p:nvSpPr>
        <p:spPr>
          <a:xfrm>
            <a:off x="805218" y="1256069"/>
            <a:ext cx="10399594" cy="7349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Times New Roman" panose="02020603050405020304" pitchFamily="18" charset="0"/>
                <a:cs typeface="Times New Roman" panose="02020603050405020304" pitchFamily="18" charset="0"/>
              </a:rPr>
              <a:t>Voi con huơ vòi mấy vòng để cảm ơn các bạn.</a:t>
            </a:r>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74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par>
                                <p:cTn id="27" presetID="1" presetClass="mediacall" presetSubtype="0" fill="hold" nodeType="withEffect">
                                  <p:stCondLst>
                                    <p:cond delay="0"/>
                                  </p:stCondLst>
                                  <p:childTnLst>
                                    <p:cmd type="call" cmd="playFrom(0.0)">
                                      <p:cBhvr>
                                        <p:cTn id="28" dur="1306" fill="hold"/>
                                        <p:tgtEl>
                                          <p:spTgt spid="2"/>
                                        </p:tgtEl>
                                      </p:cBhvr>
                                    </p:cmd>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1306"/>
                            </p:stCondLst>
                            <p:childTnLst>
                              <p:par>
                                <p:cTn id="35" presetID="10" presetClass="exit" presetSubtype="0" fill="hold" nodeType="after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1806"/>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par>
                          <p:cTn id="42" fill="hold">
                            <p:stCondLst>
                              <p:cond delay="2306"/>
                            </p:stCondLst>
                            <p:childTnLst>
                              <p:par>
                                <p:cTn id="43" presetID="35" presetClass="path" presetSubtype="0" accel="50000" decel="50000" fill="hold" nodeType="afterEffect">
                                  <p:stCondLst>
                                    <p:cond delay="0"/>
                                  </p:stCondLst>
                                  <p:childTnLst>
                                    <p:animMotion origin="layout" path="M 0 0 L -1 0 " pathEditMode="relative" rAng="0" ptsTypes="AA">
                                      <p:cBhvr>
                                        <p:cTn id="44" dur="3000" fill="hold"/>
                                        <p:tgtEl>
                                          <p:spTgt spid="4"/>
                                        </p:tgtEl>
                                        <p:attrNameLst>
                                          <p:attrName>ppt_x</p:attrName>
                                          <p:attrName>ppt_y</p:attrName>
                                        </p:attrNameLst>
                                      </p:cBhvr>
                                      <p:rCtr x="-50000" y="0"/>
                                    </p:animMotion>
                                  </p:childTnLst>
                                </p:cTn>
                              </p:par>
                              <p:par>
                                <p:cTn id="45" presetID="1" presetClass="mediacall" presetSubtype="0" fill="hold" nodeType="withEffect">
                                  <p:stCondLst>
                                    <p:cond delay="0"/>
                                  </p:stCondLst>
                                  <p:childTnLst>
                                    <p:cmd type="call" cmd="playFrom(0.0)">
                                      <p:cBhvr>
                                        <p:cTn id="46" dur="3082" fill="hold"/>
                                        <p:tgtEl>
                                          <p:spTgt spid="3"/>
                                        </p:tgtEl>
                                      </p:cBhvr>
                                    </p:cmd>
                                  </p:childTnLst>
                                </p:cTn>
                              </p:par>
                              <p:par>
                                <p:cTn id="47" presetID="35" presetClass="path" presetSubtype="0" accel="50000" decel="50000" fill="hold" nodeType="withEffect">
                                  <p:stCondLst>
                                    <p:cond delay="0"/>
                                  </p:stCondLst>
                                  <p:childTnLst>
                                    <p:animMotion origin="layout" path="M 3.95833E-6 -3.7037E-7 L -1 -3.7037E-7 " pathEditMode="relative" rAng="0" ptsTypes="AA">
                                      <p:cBhvr>
                                        <p:cTn id="48"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49" fill="hold" display="0">
                  <p:stCondLst>
                    <p:cond delay="indefinite"/>
                  </p:stCondLst>
                  <p:endCondLst>
                    <p:cond evt="onStopAudio" delay="0">
                      <p:tgtEl>
                        <p:sldTgt/>
                      </p:tgtEl>
                    </p:cond>
                  </p:endCondLst>
                </p:cTn>
                <p:tgtEl>
                  <p:spTgt spid="2"/>
                </p:tgtEl>
              </p:cMediaNode>
            </p:audio>
            <p:audio>
              <p:cMediaNode vol="80000">
                <p:cTn id="50" fill="hold" display="0">
                  <p:stCondLst>
                    <p:cond delay="indefinite"/>
                  </p:stCondLst>
                  <p:endCondLst>
                    <p:cond evt="onStopAudio" delay="0">
                      <p:tgtEl>
                        <p:sldTgt/>
                      </p:tgtEl>
                    </p:cond>
                  </p:endCondLst>
                </p:cTn>
                <p:tgtEl>
                  <p:spTgt spid="3"/>
                </p:tgtEl>
              </p:cMediaNode>
            </p:audio>
          </p:childTnLst>
        </p:cTn>
      </p:par>
    </p:tnLst>
    <p:bldLst>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75587" y="14059"/>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6" name="Rectangle 15">
            <a:extLst>
              <a:ext uri="{FF2B5EF4-FFF2-40B4-BE49-F238E27FC236}">
                <a16:creationId xmlns:a16="http://schemas.microsoft.com/office/drawing/2014/main" id="{A5EFF3DF-1DF4-4B38-925C-A1B8D63A962A}"/>
              </a:ext>
            </a:extLst>
          </p:cNvPr>
          <p:cNvSpPr/>
          <p:nvPr/>
        </p:nvSpPr>
        <p:spPr>
          <a:xfrm>
            <a:off x="545910" y="122287"/>
            <a:ext cx="1117751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mj-lt"/>
              </a:rPr>
              <a:t>4. Nêu tên một người bạn mà em yêu quý nhất? </a:t>
            </a:r>
            <a:endParaRPr lang="en-US" sz="4400"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par>
                                <p:cTn id="18" presetID="1" presetClass="mediacall" presetSubtype="0" fill="hold" nodeType="withEffect">
                                  <p:stCondLst>
                                    <p:cond delay="0"/>
                                  </p:stCondLst>
                                  <p:childTnLst>
                                    <p:cmd type="call" cmd="playFrom(0.0)">
                                      <p:cBhvr>
                                        <p:cTn id="19" dur="1306" fill="hold"/>
                                        <p:tgtEl>
                                          <p:spTgt spid="2"/>
                                        </p:tgtEl>
                                      </p:cBhvr>
                                    </p:cmd>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1306"/>
                            </p:stCondLst>
                            <p:childTnLst>
                              <p:par>
                                <p:cTn id="26" presetID="10" presetClass="exit" presetSubtype="0" fill="hold" nodeType="after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par>
                          <p:cTn id="29" fill="hold">
                            <p:stCondLst>
                              <p:cond delay="1806"/>
                            </p:stCondLst>
                            <p:childTnLst>
                              <p:par>
                                <p:cTn id="30" presetID="10" presetClass="exit" presetSubtype="0" fill="hold" nodeType="after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par>
                          <p:cTn id="33" fill="hold">
                            <p:stCondLst>
                              <p:cond delay="2306"/>
                            </p:stCondLst>
                            <p:childTnLst>
                              <p:par>
                                <p:cTn id="34" presetID="35" presetClass="path" presetSubtype="0" accel="50000" decel="50000" fill="hold" nodeType="afterEffect">
                                  <p:stCondLst>
                                    <p:cond delay="0"/>
                                  </p:stCondLst>
                                  <p:childTnLst>
                                    <p:animMotion origin="layout" path="M 0 0 L -1 0 " pathEditMode="relative" rAng="0" ptsTypes="AA">
                                      <p:cBhvr>
                                        <p:cTn id="35" dur="3000" fill="hold"/>
                                        <p:tgtEl>
                                          <p:spTgt spid="4"/>
                                        </p:tgtEl>
                                        <p:attrNameLst>
                                          <p:attrName>ppt_x</p:attrName>
                                          <p:attrName>ppt_y</p:attrName>
                                        </p:attrNameLst>
                                      </p:cBhvr>
                                      <p:rCtr x="-50000" y="0"/>
                                    </p:animMotion>
                                  </p:childTnLst>
                                </p:cTn>
                              </p:par>
                              <p:par>
                                <p:cTn id="36" presetID="1" presetClass="mediacall" presetSubtype="0" fill="hold" nodeType="withEffect">
                                  <p:stCondLst>
                                    <p:cond delay="0"/>
                                  </p:stCondLst>
                                  <p:childTnLst>
                                    <p:cmd type="call" cmd="playFrom(0.0)">
                                      <p:cBhvr>
                                        <p:cTn id="37" dur="3082" fill="hold"/>
                                        <p:tgtEl>
                                          <p:spTgt spid="9"/>
                                        </p:tgtEl>
                                      </p:cBhvr>
                                    </p:cmd>
                                  </p:childTnLst>
                                </p:cTn>
                              </p:par>
                              <p:par>
                                <p:cTn id="38" presetID="35" presetClass="path" presetSubtype="0" accel="50000" decel="50000" fill="hold" nodeType="withEffect">
                                  <p:stCondLst>
                                    <p:cond delay="0"/>
                                  </p:stCondLst>
                                  <p:childTnLst>
                                    <p:animMotion origin="layout" path="M -1.66667E-6 -3.33333E-6 L -1 -3.33333E-6 " pathEditMode="relative" rAng="0" ptsTypes="AA">
                                      <p:cBhvr>
                                        <p:cTn id="39" dur="3000" fill="hold"/>
                                        <p:tgtEl>
                                          <p:spTgt spid="5"/>
                                        </p:tgtEl>
                                        <p:attrNameLst>
                                          <p:attrName>ppt_x</p:attrName>
                                          <p:attrName>ppt_y</p:attrName>
                                        </p:attrNameLst>
                                      </p:cBhvr>
                                      <p:rCtr x="-50000" y="0"/>
                                    </p:animMotion>
                                  </p:childTnLst>
                                </p:cTn>
                              </p:par>
                            </p:childTnLst>
                          </p:cTn>
                        </p:par>
                        <p:par>
                          <p:cTn id="40" fill="hold">
                            <p:stCondLst>
                              <p:cond delay="5388"/>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 presetClass="mediacall" presetSubtype="0" fill="hold" nodeType="withEffect">
                                  <p:stCondLst>
                                    <p:cond delay="0"/>
                                  </p:stCondLst>
                                  <p:childTnLst>
                                    <p:cmd type="call" cmd="playFrom(0.0)">
                                      <p:cBhvr>
                                        <p:cTn id="45" dur="32835" fill="hold"/>
                                        <p:tgtEl>
                                          <p:spTgt spid="8"/>
                                        </p:tgtEl>
                                      </p:cBhvr>
                                    </p:cmd>
                                  </p:childTnLst>
                                </p:cTn>
                              </p:par>
                              <p:par>
                                <p:cTn id="46" presetID="10"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10"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nextCondLst>
                <p:cond evt="onClick" delay="0">
                  <p:tgtEl>
                    <p:spTgt spid="7"/>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8"/>
                </p:tgtEl>
              </p:cMediaNode>
            </p:audio>
            <p:audio>
              <p:cMediaNode vol="80000">
                <p:cTn id="57" fill="hold" display="0">
                  <p:stCondLst>
                    <p:cond delay="indefinite"/>
                  </p:stCondLst>
                  <p:endCondLst>
                    <p:cond evt="onStopAudio" delay="0">
                      <p:tgtEl>
                        <p:sldTgt/>
                      </p:tgtEl>
                    </p:cond>
                  </p:endCondLst>
                </p:cTn>
                <p:tgtEl>
                  <p:spTgt spid="9"/>
                </p:tgtEl>
              </p:cMediaNode>
            </p:audio>
          </p:childTnLst>
        </p:cTn>
      </p:par>
    </p:tnLst>
    <p:bldLst>
      <p:bldP spid="14" grpId="0"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A3B5-AB15-4877-A0BB-864C1812161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31DBB358-33DB-4122-8FE4-F1791D1DDFC2}"/>
              </a:ext>
            </a:extLst>
          </p:cNvPr>
          <p:cNvSpPr txBox="1">
            <a:spLocks noGrp="1"/>
          </p:cNvSpPr>
          <p:nvPr>
            <p:ph idx="1"/>
          </p:nvPr>
        </p:nvSpPr>
        <p:spPr>
          <a:xfrm>
            <a:off x="152400" y="1541630"/>
            <a:ext cx="11887200" cy="4984954"/>
          </a:xfrm>
          <a:prstGeom prst="rect">
            <a:avLst/>
          </a:prstGeom>
          <a:noFill/>
        </p:spPr>
        <p:txBody>
          <a:bodyPr wrap="square">
            <a:spAutoFit/>
          </a:bodyPr>
          <a:lstStyle/>
          <a:p>
            <a:pPr marL="0" indent="0" algn="ctr">
              <a:buNone/>
            </a:pPr>
            <a:r>
              <a:rPr lang="vi-VN" sz="4300" b="1" dirty="0">
                <a:solidFill>
                  <a:srgbClr val="000000"/>
                </a:solidFill>
                <a:latin typeface="+mj-lt"/>
              </a:rPr>
              <a:t>Đ</a:t>
            </a:r>
            <a:r>
              <a:rPr lang="vi-VN" sz="4300" b="1" i="0" dirty="0">
                <a:solidFill>
                  <a:srgbClr val="000000"/>
                </a:solidFill>
                <a:effectLst/>
                <a:latin typeface="+mj-lt"/>
              </a:rPr>
              <a:t>ông về </a:t>
            </a:r>
          </a:p>
          <a:p>
            <a:pPr marL="0" indent="0" algn="just">
              <a:buNone/>
            </a:pPr>
            <a:r>
              <a:rPr lang="vi-VN" sz="4300" b="0" i="0" dirty="0">
                <a:solidFill>
                  <a:srgbClr val="000000"/>
                </a:solidFill>
                <a:effectLst/>
                <a:latin typeface="+mj-lt"/>
              </a:rPr>
              <a:t>	Mỗi khi đông về, tuyết phủ trắng rừng, các loài vật lại phải chịu cảnh đói rét. Thức ăn của chúng đã bị chôn vùi vào tuyết cả rồi. Cây cối cũng chẳng còn lá. Hươu, nai và hoẵng lại phải đi rất xa để kiếm thức ăn. May mắn thay, bác bảo vệ rừng đã đặt một máng ăn ở giữa rừng. Mỗi sáng thức dậy, bác lại bỏ vào máng vài bó rơm, cỏ để cả đàn thú ăn.</a:t>
            </a:r>
          </a:p>
        </p:txBody>
      </p:sp>
      <p:sp>
        <p:nvSpPr>
          <p:cNvPr id="6" name="TextBox 5">
            <a:extLst>
              <a:ext uri="{FF2B5EF4-FFF2-40B4-BE49-F238E27FC236}">
                <a16:creationId xmlns:a16="http://schemas.microsoft.com/office/drawing/2014/main" id="{59F39D03-29C5-4F16-8337-9D4C5D738F9C}"/>
              </a:ext>
            </a:extLst>
          </p:cNvPr>
          <p:cNvSpPr txBox="1"/>
          <p:nvPr/>
        </p:nvSpPr>
        <p:spPr>
          <a:xfrm>
            <a:off x="3083523" y="-77167"/>
            <a:ext cx="6950765" cy="523220"/>
          </a:xfrm>
          <a:prstGeom prst="rect">
            <a:avLst/>
          </a:prstGeom>
          <a:noFill/>
        </p:spPr>
        <p:txBody>
          <a:bodyPr wrap="square">
            <a:spAutoFit/>
          </a:bodyPr>
          <a:lstStyle/>
          <a:p>
            <a:pPr algn="just"/>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26</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tháng</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01</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2024</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11D58E-9F52-4910-AF89-C11767626B81}"/>
              </a:ext>
            </a:extLst>
          </p:cNvPr>
          <p:cNvSpPr txBox="1"/>
          <p:nvPr/>
        </p:nvSpPr>
        <p:spPr>
          <a:xfrm>
            <a:off x="29804" y="895299"/>
            <a:ext cx="6107439"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3CD8A26-98FC-4CCF-A04B-09627CB90923}"/>
              </a:ext>
            </a:extLst>
          </p:cNvPr>
          <p:cNvSpPr txBox="1"/>
          <p:nvPr/>
        </p:nvSpPr>
        <p:spPr>
          <a:xfrm>
            <a:off x="1914223" y="368387"/>
            <a:ext cx="9274628"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Việt</a:t>
            </a:r>
            <a:r>
              <a:rPr lang="en-US" sz="3600" b="1" dirty="0">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LUYỆN TẬP, THỰC HÀNH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47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CAB8D-D233-4905-B9C8-EAF2EA2DDA92}"/>
              </a:ext>
            </a:extLst>
          </p:cNvPr>
          <p:cNvSpPr txBox="1"/>
          <p:nvPr/>
        </p:nvSpPr>
        <p:spPr>
          <a:xfrm>
            <a:off x="193643" y="1320206"/>
            <a:ext cx="11887200" cy="3754874"/>
          </a:xfrm>
          <a:prstGeom prst="rect">
            <a:avLst/>
          </a:prstGeom>
          <a:noFill/>
        </p:spPr>
        <p:txBody>
          <a:bodyPr wrap="square">
            <a:spAutoFit/>
          </a:bodyPr>
          <a:lstStyle/>
          <a:p>
            <a:pPr algn="ctr"/>
            <a:r>
              <a:rPr lang="vi-VN" sz="3400" b="1" dirty="0">
                <a:solidFill>
                  <a:srgbClr val="000000"/>
                </a:solidFill>
                <a:latin typeface="+mj-lt"/>
              </a:rPr>
              <a:t>Đ</a:t>
            </a:r>
            <a:r>
              <a:rPr lang="vi-VN" sz="3400" b="1" i="0" dirty="0">
                <a:solidFill>
                  <a:srgbClr val="000000"/>
                </a:solidFill>
                <a:effectLst/>
                <a:latin typeface="+mj-lt"/>
              </a:rPr>
              <a:t>ông về </a:t>
            </a:r>
          </a:p>
          <a:p>
            <a:pPr algn="just"/>
            <a:r>
              <a:rPr lang="vi-VN" sz="3400" b="0" i="0" dirty="0">
                <a:solidFill>
                  <a:srgbClr val="000000"/>
                </a:solidFill>
                <a:effectLst/>
                <a:latin typeface="+mj-lt"/>
              </a:rPr>
              <a:t>	Mỗi khi đông về, tuyết phủ trắng rừng, các loài vật lại phải chịu cảnh đói rét. Thức ăn của chúng đã bị chôn vùi vào tuyết cả rồi. Cây cối cũng chẳng còn lá. Hươu, Nai và Hoẵng lại phải đi rất xa để kiếm thức ăn. May mắn thay, bác bảo vệ rừng đã đặt một máng ăn ở giữa rừng. Mỗi sáng thức dậy, bác lại bỏ vào máng vài bó rơm, cỏ để cả đàn thú ăn.</a:t>
            </a:r>
          </a:p>
        </p:txBody>
      </p:sp>
      <p:sp>
        <p:nvSpPr>
          <p:cNvPr id="7" name="TextBox 6">
            <a:extLst>
              <a:ext uri="{FF2B5EF4-FFF2-40B4-BE49-F238E27FC236}">
                <a16:creationId xmlns:a16="http://schemas.microsoft.com/office/drawing/2014/main" id="{7B050F1E-AC53-4035-BE01-3E299383FF98}"/>
              </a:ext>
            </a:extLst>
          </p:cNvPr>
          <p:cNvSpPr txBox="1"/>
          <p:nvPr/>
        </p:nvSpPr>
        <p:spPr>
          <a:xfrm>
            <a:off x="3083523" y="-77167"/>
            <a:ext cx="6950765" cy="523220"/>
          </a:xfrm>
          <a:prstGeom prst="rect">
            <a:avLst/>
          </a:prstGeom>
          <a:noFill/>
        </p:spPr>
        <p:txBody>
          <a:bodyPr wrap="square">
            <a:spAutoFit/>
          </a:bodyPr>
          <a:lstStyle/>
          <a:p>
            <a:pPr algn="just"/>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ngày</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26</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tháng</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01</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năm</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2024</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AA51182-CBAB-448C-AC53-33A41327D22E}"/>
              </a:ext>
            </a:extLst>
          </p:cNvPr>
          <p:cNvSpPr txBox="1"/>
          <p:nvPr/>
        </p:nvSpPr>
        <p:spPr>
          <a:xfrm>
            <a:off x="29804" y="895299"/>
            <a:ext cx="6107439" cy="584775"/>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đây</a:t>
            </a:r>
            <a:r>
              <a:rPr lang="en-US" sz="32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6561B9C-34E5-4B04-9A16-3146D837DDA2}"/>
              </a:ext>
            </a:extLst>
          </p:cNvPr>
          <p:cNvSpPr txBox="1"/>
          <p:nvPr/>
        </p:nvSpPr>
        <p:spPr>
          <a:xfrm>
            <a:off x="1914223" y="368387"/>
            <a:ext cx="9274628"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Việt</a:t>
            </a:r>
            <a:r>
              <a:rPr lang="en-US" sz="3600" b="1" dirty="0">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LUYỆN TẬP, THỰC HÀNH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B98CC1B0-5C9E-41AF-B671-7601EB98C458}"/>
              </a:ext>
            </a:extLst>
          </p:cNvPr>
          <p:cNvSpPr txBox="1"/>
          <p:nvPr/>
        </p:nvSpPr>
        <p:spPr>
          <a:xfrm>
            <a:off x="193643" y="5004760"/>
            <a:ext cx="11671287" cy="1569660"/>
          </a:xfrm>
          <a:prstGeom prst="rect">
            <a:avLst/>
          </a:prstGeom>
          <a:noFill/>
        </p:spPr>
        <p:txBody>
          <a:bodyPr wrap="square">
            <a:spAutoFit/>
          </a:bodyPr>
          <a:lstStyle/>
          <a:p>
            <a:pPr algn="just"/>
            <a:endParaRPr lang="vi-VN" sz="3200" b="1" i="0" dirty="0">
              <a:solidFill>
                <a:srgbClr val="000000"/>
              </a:solidFill>
              <a:effectLst/>
              <a:latin typeface="+mj-lt"/>
            </a:endParaRPr>
          </a:p>
          <a:p>
            <a:pPr algn="just"/>
            <a:r>
              <a:rPr lang="vi-VN" sz="3200" b="1" i="0" dirty="0">
                <a:solidFill>
                  <a:srgbClr val="000000"/>
                </a:solidFill>
                <a:effectLst/>
                <a:latin typeface="+mj-lt"/>
              </a:rPr>
              <a:t>1. Mỗi khi…… về, tuyết phủ trắng rừng?</a:t>
            </a:r>
          </a:p>
          <a:p>
            <a:pPr algn="just"/>
            <a:r>
              <a:rPr lang="vi-VN" sz="3200" i="0" dirty="0">
                <a:solidFill>
                  <a:srgbClr val="000000"/>
                </a:solidFill>
                <a:effectLst/>
                <a:latin typeface="+mj-lt"/>
              </a:rPr>
              <a:t>A. Xuân			</a:t>
            </a:r>
            <a:r>
              <a:rPr lang="vi-VN" sz="3200" dirty="0">
                <a:solidFill>
                  <a:srgbClr val="000000"/>
                </a:solidFill>
                <a:latin typeface="Times New Roman" panose="02020603050405020304" pitchFamily="18" charset="0"/>
                <a:cs typeface="Times New Roman" panose="02020603050405020304" pitchFamily="18" charset="0"/>
              </a:rPr>
              <a:t>B</a:t>
            </a:r>
            <a:r>
              <a:rPr lang="en-US" sz="3200" i="0" dirty="0">
                <a:solidFill>
                  <a:srgbClr val="000000"/>
                </a:solidFill>
                <a:effectLst/>
                <a:latin typeface="Times New Roman" panose="02020603050405020304" pitchFamily="18" charset="0"/>
                <a:cs typeface="Times New Roman" panose="02020603050405020304" pitchFamily="18" charset="0"/>
              </a:rPr>
              <a:t>. Thu</a:t>
            </a:r>
            <a:r>
              <a:rPr lang="vi-VN" sz="3200" i="0" dirty="0">
                <a:solidFill>
                  <a:srgbClr val="000000"/>
                </a:solidFill>
                <a:effectLst/>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C</a:t>
            </a:r>
            <a:r>
              <a:rPr lang="en-US" sz="3200" i="0" dirty="0">
                <a:solidFill>
                  <a:srgbClr val="000000"/>
                </a:solidFill>
                <a:effectLst/>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Đ</a:t>
            </a:r>
            <a:r>
              <a:rPr lang="vi-VN" sz="3200" i="0" dirty="0">
                <a:solidFill>
                  <a:srgbClr val="000000"/>
                </a:solidFill>
                <a:effectLst/>
                <a:latin typeface="Times New Roman" panose="02020603050405020304" pitchFamily="18" charset="0"/>
                <a:cs typeface="Times New Roman" panose="02020603050405020304" pitchFamily="18" charset="0"/>
              </a:rPr>
              <a:t>ông</a:t>
            </a:r>
            <a:endParaRPr lang="vi-VN" sz="3200" i="0" dirty="0">
              <a:solidFill>
                <a:srgbClr val="000000"/>
              </a:solidFill>
              <a:effectLst/>
              <a:latin typeface="+mj-lt"/>
            </a:endParaRPr>
          </a:p>
        </p:txBody>
      </p:sp>
      <p:sp>
        <p:nvSpPr>
          <p:cNvPr id="22" name="Oval 21">
            <a:extLst>
              <a:ext uri="{FF2B5EF4-FFF2-40B4-BE49-F238E27FC236}">
                <a16:creationId xmlns:a16="http://schemas.microsoft.com/office/drawing/2014/main" id="{93496B52-FA82-4AAB-841E-D1FAA0ECB3A9}"/>
              </a:ext>
            </a:extLst>
          </p:cNvPr>
          <p:cNvSpPr/>
          <p:nvPr/>
        </p:nvSpPr>
        <p:spPr>
          <a:xfrm>
            <a:off x="7483582" y="6026573"/>
            <a:ext cx="490330" cy="6024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F26FFD-5530-4FCB-B4F7-61D3C8CB7597}"/>
              </a:ext>
            </a:extLst>
          </p:cNvPr>
          <p:cNvSpPr txBox="1"/>
          <p:nvPr/>
        </p:nvSpPr>
        <p:spPr>
          <a:xfrm>
            <a:off x="10840278" y="768626"/>
            <a:ext cx="184731" cy="369332"/>
          </a:xfrm>
          <a:prstGeom prst="rect">
            <a:avLst/>
          </a:prstGeom>
          <a:noFill/>
        </p:spPr>
        <p:txBody>
          <a:bodyPr wrap="none" rtlCol="0">
            <a:spAutoFit/>
          </a:bodyPr>
          <a:lstStyle/>
          <a:p>
            <a:endParaRPr lang="en-US" dirty="0"/>
          </a:p>
        </p:txBody>
      </p:sp>
      <p:sp>
        <p:nvSpPr>
          <p:cNvPr id="24" name="TextBox 23">
            <a:extLst>
              <a:ext uri="{FF2B5EF4-FFF2-40B4-BE49-F238E27FC236}">
                <a16:creationId xmlns:a16="http://schemas.microsoft.com/office/drawing/2014/main" id="{10376203-A792-474B-84FD-AC0FBA763ABB}"/>
              </a:ext>
            </a:extLst>
          </p:cNvPr>
          <p:cNvSpPr txBox="1"/>
          <p:nvPr/>
        </p:nvSpPr>
        <p:spPr>
          <a:xfrm>
            <a:off x="193643" y="4915212"/>
            <a:ext cx="10421348" cy="584775"/>
          </a:xfrm>
          <a:prstGeom prst="rect">
            <a:avLst/>
          </a:prstGeom>
          <a:noFill/>
        </p:spPr>
        <p:txBody>
          <a:bodyPr wrap="square" rtlCol="0">
            <a:spAutoFit/>
          </a:bodyPr>
          <a:lstStyle/>
          <a:p>
            <a:r>
              <a:rPr lang="vi-VN" sz="3200" b="1" i="0" dirty="0">
                <a:solidFill>
                  <a:srgbClr val="000000"/>
                </a:solidFill>
                <a:effectLst/>
                <a:latin typeface="+mj-lt"/>
              </a:rPr>
              <a:t>B. Khoanh tròn vào chữ cái đặt trước câu trả lời đúng:</a:t>
            </a:r>
            <a:endParaRPr lang="en-US" sz="3200" dirty="0"/>
          </a:p>
        </p:txBody>
      </p:sp>
    </p:spTree>
    <p:extLst>
      <p:ext uri="{BB962C8B-B14F-4D97-AF65-F5344CB8AC3E}">
        <p14:creationId xmlns:p14="http://schemas.microsoft.com/office/powerpoint/2010/main" val="37580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4" grpId="0"/>
      <p:bldP spid="22" grpId="0" animBg="1"/>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808</Words>
  <Application>Microsoft Office PowerPoint</Application>
  <PresentationFormat>Widescreen</PresentationFormat>
  <Paragraphs>68</Paragraphs>
  <Slides>21</Slides>
  <Notes>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Điền vào chỗ trống: </vt:lpstr>
      <vt:lpstr>PowerPoint Presentation</vt:lpstr>
      <vt:lpstr>PowerPoint Presentation</vt:lpstr>
      <vt:lpstr>PowerPoint Presentation</vt:lpstr>
      <vt:lpstr>+   oam</vt:lpstr>
      <vt:lpstr>+  oăng</vt:lpstr>
      <vt:lpstr>+  oăm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tamtamluong23121999@gmail.com</dc:creator>
  <cp:lastModifiedBy>tamtamluong23121999@gmail.com</cp:lastModifiedBy>
  <cp:revision>39</cp:revision>
  <dcterms:created xsi:type="dcterms:W3CDTF">2024-01-17T14:20:12Z</dcterms:created>
  <dcterms:modified xsi:type="dcterms:W3CDTF">2024-01-26T03:16:38Z</dcterms:modified>
</cp:coreProperties>
</file>