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93" r:id="rId3"/>
    <p:sldId id="2007577297" r:id="rId4"/>
    <p:sldId id="263" r:id="rId5"/>
    <p:sldId id="438" r:id="rId6"/>
    <p:sldId id="266" r:id="rId7"/>
    <p:sldId id="314" r:id="rId8"/>
    <p:sldId id="2007577291" r:id="rId9"/>
    <p:sldId id="2007577292" r:id="rId10"/>
    <p:sldId id="2007577293" r:id="rId11"/>
    <p:sldId id="435" r:id="rId12"/>
    <p:sldId id="2007577294" r:id="rId13"/>
    <p:sldId id="2007577295" r:id="rId14"/>
    <p:sldId id="2007577296" r:id="rId15"/>
    <p:sldId id="291"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112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2FBEC9-3FA6-42ED-940E-4C3EFA46BCB5}" type="datetimeFigureOut">
              <a:rPr lang="en-US" smtClean="0"/>
              <a:t>9/29/2024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E73912-AF17-455B-86B2-0ABEB4E9C70F}" type="slidenum">
              <a:rPr lang="en-US" smtClean="0"/>
              <a:t>‹#›</a:t>
            </a:fld>
            <a:endParaRPr lang="en-US"/>
          </a:p>
        </p:txBody>
      </p:sp>
    </p:spTree>
    <p:extLst>
      <p:ext uri="{BB962C8B-B14F-4D97-AF65-F5344CB8AC3E}">
        <p14:creationId xmlns:p14="http://schemas.microsoft.com/office/powerpoint/2010/main" val="1093419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a:effectLst/>
                <a:latin typeface="Calibri" panose="020F0502020204030204" pitchFamily="34" charset="0"/>
                <a:ea typeface="Calibri" panose="020F0502020204030204" pitchFamily="34" charset="0"/>
                <a:cs typeface="Times New Roman" panose="02020603050405020304" pitchFamily="18" charset="0"/>
              </a:rPr>
              <a:t>Ở bài học trước, chúng ta đã cùng nhau tìm hiểu về cách viết bài văn kể chuyện sáng tạo rồi hôm nay chúng ta cùng nhau tìm hiểu các viết báo cáo công việc nhé.</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8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466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80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5F30F-E9C0-2965-BCA0-92C01752EA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9AB9DC-4238-2DF7-EE4B-AB6862D69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CB0516-8177-8FE4-6E5F-ABC8A1A15C85}"/>
              </a:ext>
            </a:extLst>
          </p:cNvPr>
          <p:cNvSpPr>
            <a:spLocks noGrp="1"/>
          </p:cNvSpPr>
          <p:nvPr>
            <p:ph type="dt" sz="half" idx="10"/>
          </p:nvPr>
        </p:nvSpPr>
        <p:spPr/>
        <p:txBody>
          <a:bodyPr/>
          <a:lstStyle/>
          <a:p>
            <a:fld id="{F22EC459-AB70-49F5-832D-5BFBED6DC2DF}" type="datetimeFigureOut">
              <a:rPr lang="en-US" smtClean="0"/>
              <a:t>9/29/2024</a:t>
            </a:fld>
            <a:endParaRPr lang="en-US"/>
          </a:p>
        </p:txBody>
      </p:sp>
      <p:sp>
        <p:nvSpPr>
          <p:cNvPr id="5" name="Footer Placeholder 4">
            <a:extLst>
              <a:ext uri="{FF2B5EF4-FFF2-40B4-BE49-F238E27FC236}">
                <a16:creationId xmlns:a16="http://schemas.microsoft.com/office/drawing/2014/main" id="{0E219214-A4DC-F135-90C0-6F9170960F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DAD55-C6B5-31BF-CC3C-1EEAB4A9127F}"/>
              </a:ext>
            </a:extLst>
          </p:cNvPr>
          <p:cNvSpPr>
            <a:spLocks noGrp="1"/>
          </p:cNvSpPr>
          <p:nvPr>
            <p:ph type="sldNum" sz="quarter" idx="12"/>
          </p:nvPr>
        </p:nvSpPr>
        <p:spPr/>
        <p:txBody>
          <a:bodyPr/>
          <a:lstStyle/>
          <a:p>
            <a:fld id="{868BB2B0-987C-47D0-934C-F04D35FD34C1}" type="slidenum">
              <a:rPr lang="en-US" smtClean="0"/>
              <a:t>‹#›</a:t>
            </a:fld>
            <a:endParaRPr lang="en-US"/>
          </a:p>
        </p:txBody>
      </p:sp>
    </p:spTree>
    <p:extLst>
      <p:ext uri="{BB962C8B-B14F-4D97-AF65-F5344CB8AC3E}">
        <p14:creationId xmlns:p14="http://schemas.microsoft.com/office/powerpoint/2010/main" val="1604058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BF375-7F32-0810-BD91-54E8B182D1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4B2CA7-AB47-9F9F-BA60-BEF1F1B21C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372E9-1775-1374-C991-ECC416A8EEE1}"/>
              </a:ext>
            </a:extLst>
          </p:cNvPr>
          <p:cNvSpPr>
            <a:spLocks noGrp="1"/>
          </p:cNvSpPr>
          <p:nvPr>
            <p:ph type="dt" sz="half" idx="10"/>
          </p:nvPr>
        </p:nvSpPr>
        <p:spPr/>
        <p:txBody>
          <a:bodyPr/>
          <a:lstStyle/>
          <a:p>
            <a:fld id="{F22EC459-AB70-49F5-832D-5BFBED6DC2DF}" type="datetimeFigureOut">
              <a:rPr lang="en-US" smtClean="0"/>
              <a:t>9/29/2024</a:t>
            </a:fld>
            <a:endParaRPr lang="en-US"/>
          </a:p>
        </p:txBody>
      </p:sp>
      <p:sp>
        <p:nvSpPr>
          <p:cNvPr id="5" name="Footer Placeholder 4">
            <a:extLst>
              <a:ext uri="{FF2B5EF4-FFF2-40B4-BE49-F238E27FC236}">
                <a16:creationId xmlns:a16="http://schemas.microsoft.com/office/drawing/2014/main" id="{3B42808B-CF60-7F3D-CCFB-238FF0A43B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86060-4771-522B-60BB-A8D4637165D7}"/>
              </a:ext>
            </a:extLst>
          </p:cNvPr>
          <p:cNvSpPr>
            <a:spLocks noGrp="1"/>
          </p:cNvSpPr>
          <p:nvPr>
            <p:ph type="sldNum" sz="quarter" idx="12"/>
          </p:nvPr>
        </p:nvSpPr>
        <p:spPr/>
        <p:txBody>
          <a:bodyPr/>
          <a:lstStyle/>
          <a:p>
            <a:fld id="{868BB2B0-987C-47D0-934C-F04D35FD34C1}" type="slidenum">
              <a:rPr lang="en-US" smtClean="0"/>
              <a:t>‹#›</a:t>
            </a:fld>
            <a:endParaRPr lang="en-US"/>
          </a:p>
        </p:txBody>
      </p:sp>
    </p:spTree>
    <p:extLst>
      <p:ext uri="{BB962C8B-B14F-4D97-AF65-F5344CB8AC3E}">
        <p14:creationId xmlns:p14="http://schemas.microsoft.com/office/powerpoint/2010/main" val="2557415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FDF2DB-096D-41A5-886B-8FEB0A361D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A537BD-AEAC-1413-F776-4455F8AF9F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58193-9ABA-763E-D612-8AA04274A59B}"/>
              </a:ext>
            </a:extLst>
          </p:cNvPr>
          <p:cNvSpPr>
            <a:spLocks noGrp="1"/>
          </p:cNvSpPr>
          <p:nvPr>
            <p:ph type="dt" sz="half" idx="10"/>
          </p:nvPr>
        </p:nvSpPr>
        <p:spPr/>
        <p:txBody>
          <a:bodyPr/>
          <a:lstStyle/>
          <a:p>
            <a:fld id="{F22EC459-AB70-49F5-832D-5BFBED6DC2DF}" type="datetimeFigureOut">
              <a:rPr lang="en-US" smtClean="0"/>
              <a:t>9/29/2024</a:t>
            </a:fld>
            <a:endParaRPr lang="en-US"/>
          </a:p>
        </p:txBody>
      </p:sp>
      <p:sp>
        <p:nvSpPr>
          <p:cNvPr id="5" name="Footer Placeholder 4">
            <a:extLst>
              <a:ext uri="{FF2B5EF4-FFF2-40B4-BE49-F238E27FC236}">
                <a16:creationId xmlns:a16="http://schemas.microsoft.com/office/drawing/2014/main" id="{7EB8C071-A772-C7B1-4C3E-21974F7A0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1B93B-83CD-A2AA-EB61-8919F91E8F3F}"/>
              </a:ext>
            </a:extLst>
          </p:cNvPr>
          <p:cNvSpPr>
            <a:spLocks noGrp="1"/>
          </p:cNvSpPr>
          <p:nvPr>
            <p:ph type="sldNum" sz="quarter" idx="12"/>
          </p:nvPr>
        </p:nvSpPr>
        <p:spPr/>
        <p:txBody>
          <a:bodyPr/>
          <a:lstStyle/>
          <a:p>
            <a:fld id="{868BB2B0-987C-47D0-934C-F04D35FD34C1}" type="slidenum">
              <a:rPr lang="en-US" smtClean="0"/>
              <a:t>‹#›</a:t>
            </a:fld>
            <a:endParaRPr lang="en-US"/>
          </a:p>
        </p:txBody>
      </p:sp>
    </p:spTree>
    <p:extLst>
      <p:ext uri="{BB962C8B-B14F-4D97-AF65-F5344CB8AC3E}">
        <p14:creationId xmlns:p14="http://schemas.microsoft.com/office/powerpoint/2010/main" val="1600294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829354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041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336AB-3718-D30E-01A9-7A571361B2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136D12-4007-C06A-1C60-B8649BDCDD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69697C-B1F8-DD74-8126-71F920A690BE}"/>
              </a:ext>
            </a:extLst>
          </p:cNvPr>
          <p:cNvSpPr>
            <a:spLocks noGrp="1"/>
          </p:cNvSpPr>
          <p:nvPr>
            <p:ph type="dt" sz="half" idx="10"/>
          </p:nvPr>
        </p:nvSpPr>
        <p:spPr/>
        <p:txBody>
          <a:bodyPr/>
          <a:lstStyle/>
          <a:p>
            <a:fld id="{F22EC459-AB70-49F5-832D-5BFBED6DC2DF}" type="datetimeFigureOut">
              <a:rPr lang="en-US" smtClean="0"/>
              <a:t>9/29/2024</a:t>
            </a:fld>
            <a:endParaRPr lang="en-US"/>
          </a:p>
        </p:txBody>
      </p:sp>
      <p:sp>
        <p:nvSpPr>
          <p:cNvPr id="5" name="Footer Placeholder 4">
            <a:extLst>
              <a:ext uri="{FF2B5EF4-FFF2-40B4-BE49-F238E27FC236}">
                <a16:creationId xmlns:a16="http://schemas.microsoft.com/office/drawing/2014/main" id="{90C698BE-01C6-081E-2267-C8F0D4F4B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EAAAB-FFFD-93E3-BBAE-CB42264C1B25}"/>
              </a:ext>
            </a:extLst>
          </p:cNvPr>
          <p:cNvSpPr>
            <a:spLocks noGrp="1"/>
          </p:cNvSpPr>
          <p:nvPr>
            <p:ph type="sldNum" sz="quarter" idx="12"/>
          </p:nvPr>
        </p:nvSpPr>
        <p:spPr/>
        <p:txBody>
          <a:bodyPr/>
          <a:lstStyle/>
          <a:p>
            <a:fld id="{868BB2B0-987C-47D0-934C-F04D35FD34C1}" type="slidenum">
              <a:rPr lang="en-US" smtClean="0"/>
              <a:t>‹#›</a:t>
            </a:fld>
            <a:endParaRPr lang="en-US"/>
          </a:p>
        </p:txBody>
      </p:sp>
    </p:spTree>
    <p:extLst>
      <p:ext uri="{BB962C8B-B14F-4D97-AF65-F5344CB8AC3E}">
        <p14:creationId xmlns:p14="http://schemas.microsoft.com/office/powerpoint/2010/main" val="1230207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62BC-B106-3AFA-F564-B4AB651FDA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3221A3-DBD8-4FB2-64A6-E052D1B4ED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68A5DC-8CCE-777F-755F-0F4AF0A8ADFC}"/>
              </a:ext>
            </a:extLst>
          </p:cNvPr>
          <p:cNvSpPr>
            <a:spLocks noGrp="1"/>
          </p:cNvSpPr>
          <p:nvPr>
            <p:ph type="dt" sz="half" idx="10"/>
          </p:nvPr>
        </p:nvSpPr>
        <p:spPr/>
        <p:txBody>
          <a:bodyPr/>
          <a:lstStyle/>
          <a:p>
            <a:fld id="{F22EC459-AB70-49F5-832D-5BFBED6DC2DF}" type="datetimeFigureOut">
              <a:rPr lang="en-US" smtClean="0"/>
              <a:t>9/29/2024</a:t>
            </a:fld>
            <a:endParaRPr lang="en-US"/>
          </a:p>
        </p:txBody>
      </p:sp>
      <p:sp>
        <p:nvSpPr>
          <p:cNvPr id="5" name="Footer Placeholder 4">
            <a:extLst>
              <a:ext uri="{FF2B5EF4-FFF2-40B4-BE49-F238E27FC236}">
                <a16:creationId xmlns:a16="http://schemas.microsoft.com/office/drawing/2014/main" id="{B7E2CC97-98D3-211F-B218-03124650B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70C238-411C-BA42-F94E-C32CC43ECE22}"/>
              </a:ext>
            </a:extLst>
          </p:cNvPr>
          <p:cNvSpPr>
            <a:spLocks noGrp="1"/>
          </p:cNvSpPr>
          <p:nvPr>
            <p:ph type="sldNum" sz="quarter" idx="12"/>
          </p:nvPr>
        </p:nvSpPr>
        <p:spPr/>
        <p:txBody>
          <a:bodyPr/>
          <a:lstStyle/>
          <a:p>
            <a:fld id="{868BB2B0-987C-47D0-934C-F04D35FD34C1}" type="slidenum">
              <a:rPr lang="en-US" smtClean="0"/>
              <a:t>‹#›</a:t>
            </a:fld>
            <a:endParaRPr lang="en-US"/>
          </a:p>
        </p:txBody>
      </p:sp>
    </p:spTree>
    <p:extLst>
      <p:ext uri="{BB962C8B-B14F-4D97-AF65-F5344CB8AC3E}">
        <p14:creationId xmlns:p14="http://schemas.microsoft.com/office/powerpoint/2010/main" val="382465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5FD8F-F8FF-1A2B-9B70-726C88D722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DEC1D5-94FD-1F47-6581-84BF1A7909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CF5DC0-BE1E-2442-9C3D-8411F5F0AC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2F38B0-48E1-E03E-C93E-BC19279C71F5}"/>
              </a:ext>
            </a:extLst>
          </p:cNvPr>
          <p:cNvSpPr>
            <a:spLocks noGrp="1"/>
          </p:cNvSpPr>
          <p:nvPr>
            <p:ph type="dt" sz="half" idx="10"/>
          </p:nvPr>
        </p:nvSpPr>
        <p:spPr/>
        <p:txBody>
          <a:bodyPr/>
          <a:lstStyle/>
          <a:p>
            <a:fld id="{F22EC459-AB70-49F5-832D-5BFBED6DC2DF}" type="datetimeFigureOut">
              <a:rPr lang="en-US" smtClean="0"/>
              <a:t>9/29/2024</a:t>
            </a:fld>
            <a:endParaRPr lang="en-US"/>
          </a:p>
        </p:txBody>
      </p:sp>
      <p:sp>
        <p:nvSpPr>
          <p:cNvPr id="6" name="Footer Placeholder 5">
            <a:extLst>
              <a:ext uri="{FF2B5EF4-FFF2-40B4-BE49-F238E27FC236}">
                <a16:creationId xmlns:a16="http://schemas.microsoft.com/office/drawing/2014/main" id="{179B4FD5-185E-DF7F-7EE8-A052456827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DC0D7-2756-3C5E-E902-7C109E7B3A0D}"/>
              </a:ext>
            </a:extLst>
          </p:cNvPr>
          <p:cNvSpPr>
            <a:spLocks noGrp="1"/>
          </p:cNvSpPr>
          <p:nvPr>
            <p:ph type="sldNum" sz="quarter" idx="12"/>
          </p:nvPr>
        </p:nvSpPr>
        <p:spPr/>
        <p:txBody>
          <a:bodyPr/>
          <a:lstStyle/>
          <a:p>
            <a:fld id="{868BB2B0-987C-47D0-934C-F04D35FD34C1}" type="slidenum">
              <a:rPr lang="en-US" smtClean="0"/>
              <a:t>‹#›</a:t>
            </a:fld>
            <a:endParaRPr lang="en-US"/>
          </a:p>
        </p:txBody>
      </p:sp>
    </p:spTree>
    <p:extLst>
      <p:ext uri="{BB962C8B-B14F-4D97-AF65-F5344CB8AC3E}">
        <p14:creationId xmlns:p14="http://schemas.microsoft.com/office/powerpoint/2010/main" val="162951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6A7E4-2A20-3D2E-27D1-3DF8615ECB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EAF9A0-5BCF-898F-E054-536A2FC216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915914-C6D0-CE10-3048-819B7C9443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EC7637-61E4-AC02-A50C-C0D2689098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828B39-6016-FEA3-1DE7-E622015CE8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C7AC79-C149-5D6E-BCCE-923235102EF3}"/>
              </a:ext>
            </a:extLst>
          </p:cNvPr>
          <p:cNvSpPr>
            <a:spLocks noGrp="1"/>
          </p:cNvSpPr>
          <p:nvPr>
            <p:ph type="dt" sz="half" idx="10"/>
          </p:nvPr>
        </p:nvSpPr>
        <p:spPr/>
        <p:txBody>
          <a:bodyPr/>
          <a:lstStyle/>
          <a:p>
            <a:fld id="{F22EC459-AB70-49F5-832D-5BFBED6DC2DF}" type="datetimeFigureOut">
              <a:rPr lang="en-US" smtClean="0"/>
              <a:t>9/29/2024</a:t>
            </a:fld>
            <a:endParaRPr lang="en-US"/>
          </a:p>
        </p:txBody>
      </p:sp>
      <p:sp>
        <p:nvSpPr>
          <p:cNvPr id="8" name="Footer Placeholder 7">
            <a:extLst>
              <a:ext uri="{FF2B5EF4-FFF2-40B4-BE49-F238E27FC236}">
                <a16:creationId xmlns:a16="http://schemas.microsoft.com/office/drawing/2014/main" id="{51D67C43-7D51-04B1-3E5B-0324BE63AE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DF5112-9D2D-C1A2-0073-FC3CAC3F2CF6}"/>
              </a:ext>
            </a:extLst>
          </p:cNvPr>
          <p:cNvSpPr>
            <a:spLocks noGrp="1"/>
          </p:cNvSpPr>
          <p:nvPr>
            <p:ph type="sldNum" sz="quarter" idx="12"/>
          </p:nvPr>
        </p:nvSpPr>
        <p:spPr/>
        <p:txBody>
          <a:bodyPr/>
          <a:lstStyle/>
          <a:p>
            <a:fld id="{868BB2B0-987C-47D0-934C-F04D35FD34C1}" type="slidenum">
              <a:rPr lang="en-US" smtClean="0"/>
              <a:t>‹#›</a:t>
            </a:fld>
            <a:endParaRPr lang="en-US"/>
          </a:p>
        </p:txBody>
      </p:sp>
    </p:spTree>
    <p:extLst>
      <p:ext uri="{BB962C8B-B14F-4D97-AF65-F5344CB8AC3E}">
        <p14:creationId xmlns:p14="http://schemas.microsoft.com/office/powerpoint/2010/main" val="3878156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69110-811F-59CC-7886-ED5297995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C32016-A5D9-9912-EEF1-37C1A84E79A8}"/>
              </a:ext>
            </a:extLst>
          </p:cNvPr>
          <p:cNvSpPr>
            <a:spLocks noGrp="1"/>
          </p:cNvSpPr>
          <p:nvPr>
            <p:ph type="dt" sz="half" idx="10"/>
          </p:nvPr>
        </p:nvSpPr>
        <p:spPr/>
        <p:txBody>
          <a:bodyPr/>
          <a:lstStyle/>
          <a:p>
            <a:fld id="{F22EC459-AB70-49F5-832D-5BFBED6DC2DF}" type="datetimeFigureOut">
              <a:rPr lang="en-US" smtClean="0"/>
              <a:t>9/29/2024</a:t>
            </a:fld>
            <a:endParaRPr lang="en-US"/>
          </a:p>
        </p:txBody>
      </p:sp>
      <p:sp>
        <p:nvSpPr>
          <p:cNvPr id="4" name="Footer Placeholder 3">
            <a:extLst>
              <a:ext uri="{FF2B5EF4-FFF2-40B4-BE49-F238E27FC236}">
                <a16:creationId xmlns:a16="http://schemas.microsoft.com/office/drawing/2014/main" id="{3244A1E1-44B5-1C05-A782-7B142F057A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E15F08-F34A-5BE3-9066-B86704DA575E}"/>
              </a:ext>
            </a:extLst>
          </p:cNvPr>
          <p:cNvSpPr>
            <a:spLocks noGrp="1"/>
          </p:cNvSpPr>
          <p:nvPr>
            <p:ph type="sldNum" sz="quarter" idx="12"/>
          </p:nvPr>
        </p:nvSpPr>
        <p:spPr/>
        <p:txBody>
          <a:bodyPr/>
          <a:lstStyle/>
          <a:p>
            <a:fld id="{868BB2B0-987C-47D0-934C-F04D35FD34C1}" type="slidenum">
              <a:rPr lang="en-US" smtClean="0"/>
              <a:t>‹#›</a:t>
            </a:fld>
            <a:endParaRPr lang="en-US"/>
          </a:p>
        </p:txBody>
      </p:sp>
    </p:spTree>
    <p:extLst>
      <p:ext uri="{BB962C8B-B14F-4D97-AF65-F5344CB8AC3E}">
        <p14:creationId xmlns:p14="http://schemas.microsoft.com/office/powerpoint/2010/main" val="37508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414DE3-5469-960C-3884-E5EB4515DED8}"/>
              </a:ext>
            </a:extLst>
          </p:cNvPr>
          <p:cNvSpPr>
            <a:spLocks noGrp="1"/>
          </p:cNvSpPr>
          <p:nvPr>
            <p:ph type="dt" sz="half" idx="10"/>
          </p:nvPr>
        </p:nvSpPr>
        <p:spPr/>
        <p:txBody>
          <a:bodyPr/>
          <a:lstStyle/>
          <a:p>
            <a:fld id="{F22EC459-AB70-49F5-832D-5BFBED6DC2DF}" type="datetimeFigureOut">
              <a:rPr lang="en-US" smtClean="0"/>
              <a:t>9/29/2024</a:t>
            </a:fld>
            <a:endParaRPr lang="en-US"/>
          </a:p>
        </p:txBody>
      </p:sp>
      <p:sp>
        <p:nvSpPr>
          <p:cNvPr id="3" name="Footer Placeholder 2">
            <a:extLst>
              <a:ext uri="{FF2B5EF4-FFF2-40B4-BE49-F238E27FC236}">
                <a16:creationId xmlns:a16="http://schemas.microsoft.com/office/drawing/2014/main" id="{2C60A4B2-3963-DE16-1217-46437BB7E5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CFBC66-B076-FD12-FA1A-1F5E6B28D6A8}"/>
              </a:ext>
            </a:extLst>
          </p:cNvPr>
          <p:cNvSpPr>
            <a:spLocks noGrp="1"/>
          </p:cNvSpPr>
          <p:nvPr>
            <p:ph type="sldNum" sz="quarter" idx="12"/>
          </p:nvPr>
        </p:nvSpPr>
        <p:spPr/>
        <p:txBody>
          <a:bodyPr/>
          <a:lstStyle/>
          <a:p>
            <a:fld id="{868BB2B0-987C-47D0-934C-F04D35FD34C1}" type="slidenum">
              <a:rPr lang="en-US" smtClean="0"/>
              <a:t>‹#›</a:t>
            </a:fld>
            <a:endParaRPr lang="en-US"/>
          </a:p>
        </p:txBody>
      </p:sp>
    </p:spTree>
    <p:extLst>
      <p:ext uri="{BB962C8B-B14F-4D97-AF65-F5344CB8AC3E}">
        <p14:creationId xmlns:p14="http://schemas.microsoft.com/office/powerpoint/2010/main" val="90570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3DEA8-9F78-FB87-DF76-A9713EB3B5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F01544-E4F1-D41C-0B42-CC51FDDF2D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0BE738-46CE-BD9E-85A4-51A5B0CC5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7F5CF-5776-89F7-BC65-CA22831FC50E}"/>
              </a:ext>
            </a:extLst>
          </p:cNvPr>
          <p:cNvSpPr>
            <a:spLocks noGrp="1"/>
          </p:cNvSpPr>
          <p:nvPr>
            <p:ph type="dt" sz="half" idx="10"/>
          </p:nvPr>
        </p:nvSpPr>
        <p:spPr/>
        <p:txBody>
          <a:bodyPr/>
          <a:lstStyle/>
          <a:p>
            <a:fld id="{F22EC459-AB70-49F5-832D-5BFBED6DC2DF}" type="datetimeFigureOut">
              <a:rPr lang="en-US" smtClean="0"/>
              <a:t>9/29/2024</a:t>
            </a:fld>
            <a:endParaRPr lang="en-US"/>
          </a:p>
        </p:txBody>
      </p:sp>
      <p:sp>
        <p:nvSpPr>
          <p:cNvPr id="6" name="Footer Placeholder 5">
            <a:extLst>
              <a:ext uri="{FF2B5EF4-FFF2-40B4-BE49-F238E27FC236}">
                <a16:creationId xmlns:a16="http://schemas.microsoft.com/office/drawing/2014/main" id="{1F292032-76F2-5C98-B814-C5C664AECE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95A034-838A-C3ED-A6AB-195DD2AD1EE1}"/>
              </a:ext>
            </a:extLst>
          </p:cNvPr>
          <p:cNvSpPr>
            <a:spLocks noGrp="1"/>
          </p:cNvSpPr>
          <p:nvPr>
            <p:ph type="sldNum" sz="quarter" idx="12"/>
          </p:nvPr>
        </p:nvSpPr>
        <p:spPr/>
        <p:txBody>
          <a:bodyPr/>
          <a:lstStyle/>
          <a:p>
            <a:fld id="{868BB2B0-987C-47D0-934C-F04D35FD34C1}" type="slidenum">
              <a:rPr lang="en-US" smtClean="0"/>
              <a:t>‹#›</a:t>
            </a:fld>
            <a:endParaRPr lang="en-US"/>
          </a:p>
        </p:txBody>
      </p:sp>
    </p:spTree>
    <p:extLst>
      <p:ext uri="{BB962C8B-B14F-4D97-AF65-F5344CB8AC3E}">
        <p14:creationId xmlns:p14="http://schemas.microsoft.com/office/powerpoint/2010/main" val="2853562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A987-7D2C-533F-967B-3F453A683E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C68E1D-89EB-AAEA-D4DB-9F320281C0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A23015-01DB-6584-D1A0-F4F40BE25F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91177D-3934-716B-FE7C-21F8D2BFF22D}"/>
              </a:ext>
            </a:extLst>
          </p:cNvPr>
          <p:cNvSpPr>
            <a:spLocks noGrp="1"/>
          </p:cNvSpPr>
          <p:nvPr>
            <p:ph type="dt" sz="half" idx="10"/>
          </p:nvPr>
        </p:nvSpPr>
        <p:spPr/>
        <p:txBody>
          <a:bodyPr/>
          <a:lstStyle/>
          <a:p>
            <a:fld id="{F22EC459-AB70-49F5-832D-5BFBED6DC2DF}" type="datetimeFigureOut">
              <a:rPr lang="en-US" smtClean="0"/>
              <a:t>9/29/2024</a:t>
            </a:fld>
            <a:endParaRPr lang="en-US"/>
          </a:p>
        </p:txBody>
      </p:sp>
      <p:sp>
        <p:nvSpPr>
          <p:cNvPr id="6" name="Footer Placeholder 5">
            <a:extLst>
              <a:ext uri="{FF2B5EF4-FFF2-40B4-BE49-F238E27FC236}">
                <a16:creationId xmlns:a16="http://schemas.microsoft.com/office/drawing/2014/main" id="{F2991058-122C-C329-0D4A-553E43D9CA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E2CB28-CB87-BF2D-36F0-A02914F6D04C}"/>
              </a:ext>
            </a:extLst>
          </p:cNvPr>
          <p:cNvSpPr>
            <a:spLocks noGrp="1"/>
          </p:cNvSpPr>
          <p:nvPr>
            <p:ph type="sldNum" sz="quarter" idx="12"/>
          </p:nvPr>
        </p:nvSpPr>
        <p:spPr/>
        <p:txBody>
          <a:bodyPr/>
          <a:lstStyle/>
          <a:p>
            <a:fld id="{868BB2B0-987C-47D0-934C-F04D35FD34C1}" type="slidenum">
              <a:rPr lang="en-US" smtClean="0"/>
              <a:t>‹#›</a:t>
            </a:fld>
            <a:endParaRPr lang="en-US"/>
          </a:p>
        </p:txBody>
      </p:sp>
    </p:spTree>
    <p:extLst>
      <p:ext uri="{BB962C8B-B14F-4D97-AF65-F5344CB8AC3E}">
        <p14:creationId xmlns:p14="http://schemas.microsoft.com/office/powerpoint/2010/main" val="2394729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1AA01B-F808-79E4-5346-0BA0C2EF95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104AE3-CD6A-FFA9-0A7E-B0C31DF8DB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3902A-D0B9-8D98-FC18-FA2A15973B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2EC459-AB70-49F5-832D-5BFBED6DC2DF}" type="datetimeFigureOut">
              <a:rPr lang="en-US" smtClean="0"/>
              <a:t>9/29/2024</a:t>
            </a:fld>
            <a:endParaRPr lang="en-US"/>
          </a:p>
        </p:txBody>
      </p:sp>
      <p:sp>
        <p:nvSpPr>
          <p:cNvPr id="5" name="Footer Placeholder 4">
            <a:extLst>
              <a:ext uri="{FF2B5EF4-FFF2-40B4-BE49-F238E27FC236}">
                <a16:creationId xmlns:a16="http://schemas.microsoft.com/office/drawing/2014/main" id="{96D98DC9-2220-BD87-3081-CB1537A3FB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E23383-D2CE-7FAF-15D1-45BFC03893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8BB2B0-987C-47D0-934C-F04D35FD34C1}" type="slidenum">
              <a:rPr lang="en-US" smtClean="0"/>
              <a:t>‹#›</a:t>
            </a:fld>
            <a:endParaRPr lang="en-US"/>
          </a:p>
        </p:txBody>
      </p:sp>
    </p:spTree>
    <p:extLst>
      <p:ext uri="{BB962C8B-B14F-4D97-AF65-F5344CB8AC3E}">
        <p14:creationId xmlns:p14="http://schemas.microsoft.com/office/powerpoint/2010/main" val="3014504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0F204-3205-755A-8950-406CC6A2C8B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64371ED-8E09-93A3-417E-0B325C1B2D1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26765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2"/>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2646878"/>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3"/>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4"/>
          <a:stretch>
            <a:fillRect/>
          </a:stretch>
        </p:blipFill>
        <p:spPr>
          <a:xfrm>
            <a:off x="10120312" y="6457949"/>
            <a:ext cx="1209675" cy="257175"/>
          </a:xfrm>
          <a:prstGeom prst="rect">
            <a:avLst/>
          </a:prstGeom>
        </p:spPr>
      </p:pic>
      <p:sp>
        <p:nvSpPr>
          <p:cNvPr id="3" name="TextBox 2">
            <a:extLst>
              <a:ext uri="{FF2B5EF4-FFF2-40B4-BE49-F238E27FC236}">
                <a16:creationId xmlns:a16="http://schemas.microsoft.com/office/drawing/2014/main" id="{4AAB0A9F-EB27-F6C2-A822-B6D1FC511229}"/>
              </a:ext>
            </a:extLst>
          </p:cNvPr>
          <p:cNvSpPr txBox="1"/>
          <p:nvPr/>
        </p:nvSpPr>
        <p:spPr>
          <a:xfrm>
            <a:off x="6615259" y="3317842"/>
            <a:ext cx="4590853" cy="2246769"/>
          </a:xfrm>
          <a:prstGeom prst="rect">
            <a:avLst/>
          </a:prstGeom>
          <a:noFill/>
        </p:spPr>
        <p:txBody>
          <a:bodyPr wrap="square" rtlCol="0">
            <a:spAutoFit/>
          </a:bodyPr>
          <a:lstStyle/>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hình thức: Báo cáo phải viết đúng thể thức ở cả 3 phần như trong báo cáo mẫu ở bài tập 1.</a:t>
            </a:r>
          </a:p>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nội dung: Báo cáo công việc phải nêu công việc đã thực hiện theo từng lĩnh vực, được sắp xếp theo mục để dễ theo dõi.</a:t>
            </a:r>
          </a:p>
        </p:txBody>
      </p:sp>
    </p:spTree>
    <p:extLst>
      <p:ext uri="{BB962C8B-B14F-4D97-AF65-F5344CB8AC3E}">
        <p14:creationId xmlns:p14="http://schemas.microsoft.com/office/powerpoint/2010/main" val="1391023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left)">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wipe(left)">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090157" y="4481921"/>
              <a:ext cx="6199917" cy="142618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Trước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Dựa vào đâu để xác định những nội dung cần báo cáo?</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Bằng cách nào có thể thu thập đầy đủ thông tin, số liệu cần thiết?</a:t>
              </a:r>
              <a:endParaRPr kumimoji="0" lang="en-US"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Vì sao cần lập bảng biểu trong bản báo cáo?</a:t>
              </a:r>
              <a:endParaRPr kumimoji="0" lang="en-US"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n w="0"/>
                  <a:solidFill>
                    <a:prstClr val="black"/>
                  </a:solidFill>
                  <a:latin typeface="Calibri" panose="020F0502020204030204" pitchFamily="34" charset="0"/>
                  <a:cs typeface="Calibri" panose="020F0502020204030204" pitchFamily="34" charset="0"/>
                </a:rPr>
                <a:t>.........</a:t>
              </a:r>
              <a:endPar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77916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090157" y="4481921"/>
              <a:ext cx="6199917" cy="1426190"/>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Trong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Cần chú ý điều gì khi viết quốc hiệu, tiêu ngữ (hoặc tên tổ chức)?</a:t>
              </a:r>
              <a:endParaRPr kumimoji="0" lang="en-US"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Trình bày các công việc như thế nào để dễ theo dõi?</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Làm thế nào để trình bày bảng biểu khoa học, đẹp mắt?</a:t>
              </a:r>
              <a:endParaRPr kumimoji="0" lang="en-US"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n w="0"/>
                  <a:solidFill>
                    <a:prstClr val="black"/>
                  </a:solidFill>
                  <a:latin typeface="Calibri" panose="020F0502020204030204" pitchFamily="34" charset="0"/>
                  <a:cs typeface="Calibri" panose="020F0502020204030204" pitchFamily="34" charset="0"/>
                </a:rPr>
                <a:t>......</a:t>
              </a:r>
              <a:endPar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57008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090157" y="4481921"/>
              <a:ext cx="6199917" cy="1302489"/>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kumimoji="0" lang="vi-VN" sz="35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Sau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Rà soát nội dung báo cáo như thế nào để phát hiện lỗi?</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Căn cứ vào đâu để biết bản báo cáo được trình bày đúng yêu cầu?</a:t>
              </a:r>
              <a:endParaRPr kumimoji="0" lang="en-US"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500" dirty="0">
                  <a:ln w="0"/>
                  <a:solidFill>
                    <a:prstClr val="black"/>
                  </a:solidFill>
                  <a:latin typeface="Calibri" panose="020F0502020204030204" pitchFamily="34" charset="0"/>
                  <a:cs typeface="Calibri" panose="020F0502020204030204" pitchFamily="34" charset="0"/>
                </a:rPr>
                <a:t>..............</a:t>
              </a:r>
              <a:endPar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084244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514351"/>
            <a:ext cx="11502348" cy="60852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629B2D5-D85E-BED1-6B6F-52F96522585D}"/>
              </a:ext>
            </a:extLst>
          </p:cNvPr>
          <p:cNvPicPr>
            <a:picLocks noChangeAspect="1"/>
          </p:cNvPicPr>
          <p:nvPr/>
        </p:nvPicPr>
        <p:blipFill>
          <a:blip r:embed="rId7"/>
          <a:stretch>
            <a:fillRect/>
          </a:stretch>
        </p:blipFill>
        <p:spPr>
          <a:xfrm>
            <a:off x="0" y="173311"/>
            <a:ext cx="3596952" cy="1005927"/>
          </a:xfrm>
          <a:prstGeom prst="rect">
            <a:avLst/>
          </a:prstGeom>
        </p:spPr>
      </p:pic>
      <p:grpSp>
        <p:nvGrpSpPr>
          <p:cNvPr id="17" name="Group 16">
            <a:extLst>
              <a:ext uri="{FF2B5EF4-FFF2-40B4-BE49-F238E27FC236}">
                <a16:creationId xmlns:a16="http://schemas.microsoft.com/office/drawing/2014/main" id="{64DF6BAD-4446-E6BA-EBDF-E058D15EB428}"/>
              </a:ext>
            </a:extLst>
          </p:cNvPr>
          <p:cNvGrpSpPr/>
          <p:nvPr/>
        </p:nvGrpSpPr>
        <p:grpSpPr>
          <a:xfrm>
            <a:off x="4552951" y="175873"/>
            <a:ext cx="4333874" cy="1043280"/>
            <a:chOff x="4495801" y="185398"/>
            <a:chExt cx="4333874" cy="1043280"/>
          </a:xfrm>
        </p:grpSpPr>
        <p:sp>
          <p:nvSpPr>
            <p:cNvPr id="15" name="Freeform 7">
              <a:extLst>
                <a:ext uri="{FF2B5EF4-FFF2-40B4-BE49-F238E27FC236}">
                  <a16:creationId xmlns:a16="http://schemas.microsoft.com/office/drawing/2014/main" id="{30005E7D-5656-306D-ECB0-B6666348D856}"/>
                </a:ext>
              </a:extLst>
            </p:cNvPr>
            <p:cNvSpPr/>
            <p:nvPr/>
          </p:nvSpPr>
          <p:spPr>
            <a:xfrm>
              <a:off x="4495801" y="185398"/>
              <a:ext cx="4333874"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9635929E-A679-1068-A251-D44F16D0538C}"/>
                </a:ext>
              </a:extLst>
            </p:cNvPr>
            <p:cNvSpPr txBox="1"/>
            <p:nvPr/>
          </p:nvSpPr>
          <p:spPr>
            <a:xfrm>
              <a:off x="4648200" y="409575"/>
              <a:ext cx="4067175"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Báo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endParaRPr lang="en-US" sz="3200" b="1" dirty="0">
                <a:latin typeface="Cambria" panose="02040503050406030204" pitchFamily="18" charset="0"/>
                <a:ea typeface="Cambria" panose="02040503050406030204" pitchFamily="18" charset="0"/>
              </a:endParaRPr>
            </a:p>
          </p:txBody>
        </p:sp>
      </p:grpSp>
      <p:cxnSp>
        <p:nvCxnSpPr>
          <p:cNvPr id="19" name="Straight Connector 18">
            <a:extLst>
              <a:ext uri="{FF2B5EF4-FFF2-40B4-BE49-F238E27FC236}">
                <a16:creationId xmlns:a16="http://schemas.microsoft.com/office/drawing/2014/main" id="{FCB3448B-E5FA-D713-DE2E-609904D7AC37}"/>
              </a:ext>
            </a:extLst>
          </p:cNvPr>
          <p:cNvCxnSpPr>
            <a:cxnSpLocks/>
          </p:cNvCxnSpPr>
          <p:nvPr/>
        </p:nvCxnSpPr>
        <p:spPr>
          <a:xfrm flipH="1">
            <a:off x="3352800" y="1219200"/>
            <a:ext cx="2857500"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99E7824-F4E0-F82D-573C-16F30FF67589}"/>
              </a:ext>
            </a:extLst>
          </p:cNvPr>
          <p:cNvGrpSpPr/>
          <p:nvPr/>
        </p:nvGrpSpPr>
        <p:grpSpPr>
          <a:xfrm>
            <a:off x="2097599" y="1799135"/>
            <a:ext cx="3036375" cy="1068480"/>
            <a:chOff x="868874" y="1637210"/>
            <a:chExt cx="3036375" cy="1068480"/>
          </a:xfrm>
        </p:grpSpPr>
        <p:sp>
          <p:nvSpPr>
            <p:cNvPr id="20" name="Freeform 10">
              <a:extLst>
                <a:ext uri="{FF2B5EF4-FFF2-40B4-BE49-F238E27FC236}">
                  <a16:creationId xmlns:a16="http://schemas.microsoft.com/office/drawing/2014/main" id="{32A88873-89B3-EEC1-45C5-009E7592759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3AF2EB8C-BB0D-33E5-9054-3EED85F51FAE}"/>
                </a:ext>
              </a:extLst>
            </p:cNvPr>
            <p:cNvSpPr txBox="1"/>
            <p:nvPr/>
          </p:nvSpPr>
          <p:spPr>
            <a:xfrm>
              <a:off x="1323975" y="2076450"/>
              <a:ext cx="23336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Gồm</a:t>
              </a:r>
              <a:r>
                <a:rPr lang="en-US" sz="2800" b="1" dirty="0">
                  <a:latin typeface="Cambria" panose="02040503050406030204" pitchFamily="18" charset="0"/>
                  <a:ea typeface="Cambria" panose="02040503050406030204" pitchFamily="18" charset="0"/>
                </a:rPr>
                <a:t> 3 </a:t>
              </a:r>
              <a:r>
                <a:rPr lang="en-US" sz="2800" b="1" dirty="0" err="1">
                  <a:latin typeface="Cambria" panose="02040503050406030204" pitchFamily="18" charset="0"/>
                  <a:ea typeface="Cambria" panose="02040503050406030204" pitchFamily="18" charset="0"/>
                </a:rPr>
                <a:t>phần</a:t>
              </a:r>
              <a:endParaRPr lang="en-US" sz="2800" b="1" dirty="0">
                <a:latin typeface="Cambria" panose="02040503050406030204" pitchFamily="18" charset="0"/>
                <a:ea typeface="Cambria" panose="02040503050406030204" pitchFamily="18" charset="0"/>
              </a:endParaRPr>
            </a:p>
          </p:txBody>
        </p:sp>
      </p:grpSp>
      <p:cxnSp>
        <p:nvCxnSpPr>
          <p:cNvPr id="23" name="Straight Connector 22">
            <a:extLst>
              <a:ext uri="{FF2B5EF4-FFF2-40B4-BE49-F238E27FC236}">
                <a16:creationId xmlns:a16="http://schemas.microsoft.com/office/drawing/2014/main" id="{99F09DDD-BA62-04E0-BE5B-80413A2186C1}"/>
              </a:ext>
            </a:extLst>
          </p:cNvPr>
          <p:cNvCxnSpPr>
            <a:cxnSpLocks/>
          </p:cNvCxnSpPr>
          <p:nvPr/>
        </p:nvCxnSpPr>
        <p:spPr>
          <a:xfrm>
            <a:off x="7239000" y="1190625"/>
            <a:ext cx="3000375" cy="10001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2D451FB9-8D1C-AD21-FCED-9F689B521456}"/>
              </a:ext>
            </a:extLst>
          </p:cNvPr>
          <p:cNvGrpSpPr/>
          <p:nvPr/>
        </p:nvGrpSpPr>
        <p:grpSpPr>
          <a:xfrm>
            <a:off x="7839076" y="1884858"/>
            <a:ext cx="3762374" cy="1334589"/>
            <a:chOff x="868874" y="1637210"/>
            <a:chExt cx="3036375" cy="1068480"/>
          </a:xfrm>
        </p:grpSpPr>
        <p:sp>
          <p:nvSpPr>
            <p:cNvPr id="25" name="Freeform 10">
              <a:extLst>
                <a:ext uri="{FF2B5EF4-FFF2-40B4-BE49-F238E27FC236}">
                  <a16:creationId xmlns:a16="http://schemas.microsoft.com/office/drawing/2014/main" id="{3D7DDD6A-DB01-49A2-6183-6F8C4162ED3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1798894E-44AA-FA26-B7D5-46C979B38687}"/>
                </a:ext>
              </a:extLst>
            </p:cNvPr>
            <p:cNvSpPr txBox="1"/>
            <p:nvPr/>
          </p:nvSpPr>
          <p:spPr>
            <a:xfrm>
              <a:off x="1270165" y="2023069"/>
              <a:ext cx="2496717" cy="566738"/>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rPr>
                <a:t>Nội</a:t>
              </a:r>
              <a:r>
                <a:rPr lang="en-US" sz="2000" b="1" dirty="0">
                  <a:latin typeface="Cambria" panose="02040503050406030204" pitchFamily="18" charset="0"/>
                  <a:ea typeface="Cambria" panose="02040503050406030204" pitchFamily="18" charset="0"/>
                </a:rPr>
                <a:t> dung </a:t>
              </a:r>
              <a:r>
                <a:rPr lang="en-US" sz="2000" b="1" dirty="0" err="1">
                  <a:latin typeface="Cambria" panose="02040503050406030204" pitchFamily="18" charset="0"/>
                  <a:ea typeface="Cambria" panose="02040503050406030204" pitchFamily="18" charset="0"/>
                </a:rPr>
                <a:t>trình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bày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mục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đích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để</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dễ</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dõi</a:t>
              </a:r>
              <a:r>
                <a:rPr lang="en-US" sz="2000" b="1" dirty="0">
                  <a:latin typeface="Cambria" panose="02040503050406030204" pitchFamily="18" charset="0"/>
                  <a:ea typeface="Cambria" panose="02040503050406030204" pitchFamily="18" charset="0"/>
                </a:rPr>
                <a:t>.</a:t>
              </a:r>
            </a:p>
          </p:txBody>
        </p:sp>
      </p:grpSp>
      <p:cxnSp>
        <p:nvCxnSpPr>
          <p:cNvPr id="33" name="Straight Connector 32">
            <a:extLst>
              <a:ext uri="{FF2B5EF4-FFF2-40B4-BE49-F238E27FC236}">
                <a16:creationId xmlns:a16="http://schemas.microsoft.com/office/drawing/2014/main" id="{C749555A-53D0-5BB6-034D-4E2D98C24613}"/>
              </a:ext>
            </a:extLst>
          </p:cNvPr>
          <p:cNvCxnSpPr>
            <a:cxnSpLocks/>
          </p:cNvCxnSpPr>
          <p:nvPr/>
        </p:nvCxnSpPr>
        <p:spPr>
          <a:xfrm flipH="1">
            <a:off x="2114550" y="2847975"/>
            <a:ext cx="1485900" cy="6096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082FC7C6-47A6-7497-0AAB-3C89F240FD02}"/>
              </a:ext>
            </a:extLst>
          </p:cNvPr>
          <p:cNvGrpSpPr/>
          <p:nvPr/>
        </p:nvGrpSpPr>
        <p:grpSpPr>
          <a:xfrm>
            <a:off x="660750" y="3275270"/>
            <a:ext cx="3024000" cy="2963605"/>
            <a:chOff x="660750" y="3275270"/>
            <a:chExt cx="3024000" cy="2963605"/>
          </a:xfrm>
        </p:grpSpPr>
        <p:sp>
          <p:nvSpPr>
            <p:cNvPr id="36" name="Freeform 5">
              <a:extLst>
                <a:ext uri="{FF2B5EF4-FFF2-40B4-BE49-F238E27FC236}">
                  <a16:creationId xmlns:a16="http://schemas.microsoft.com/office/drawing/2014/main" id="{91AA4820-5725-8F12-0A39-8E846C053DF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7" name="TextBox 36">
              <a:extLst>
                <a:ext uri="{FF2B5EF4-FFF2-40B4-BE49-F238E27FC236}">
                  <a16:creationId xmlns:a16="http://schemas.microsoft.com/office/drawing/2014/main" id="{B278B812-2BB5-144F-87F2-13F829A26176}"/>
                </a:ext>
              </a:extLst>
            </p:cNvPr>
            <p:cNvSpPr txBox="1"/>
            <p:nvPr/>
          </p:nvSpPr>
          <p:spPr>
            <a:xfrm>
              <a:off x="971550" y="3733800"/>
              <a:ext cx="2533650" cy="2308324"/>
            </a:xfrm>
            <a:prstGeom prst="rect">
              <a:avLst/>
            </a:prstGeom>
            <a:noFill/>
          </p:spPr>
          <p:txBody>
            <a:bodyPr wrap="square" rtlCol="0">
              <a:spAutoFit/>
            </a:bodyPr>
            <a:lstStyle/>
            <a:p>
              <a:pPr algn="ctr" rtl="0">
                <a:spcBef>
                  <a:spcPts val="0"/>
                </a:spcBef>
                <a:spcAft>
                  <a:spcPts val="500"/>
                </a:spcAft>
              </a:pPr>
              <a:r>
                <a:rPr lang="en-US" sz="2400" b="1" i="0" u="none" strike="noStrike" dirty="0" err="1">
                  <a:solidFill>
                    <a:srgbClr val="2B1300"/>
                  </a:solidFill>
                  <a:effectLst/>
                  <a:latin typeface="Cambria" panose="02040503050406030204" pitchFamily="18" charset="0"/>
                  <a:ea typeface="Cambria" panose="02040503050406030204" pitchFamily="18" charset="0"/>
                </a:rPr>
                <a:t>Phần</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1" i="0" u="none" strike="noStrike" dirty="0" err="1">
                  <a:solidFill>
                    <a:srgbClr val="2B1300"/>
                  </a:solidFill>
                  <a:effectLst/>
                  <a:latin typeface="Cambria" panose="02040503050406030204" pitchFamily="18" charset="0"/>
                  <a:ea typeface="Cambria" panose="02040503050406030204" pitchFamily="18" charset="0"/>
                </a:rPr>
                <a:t>đầu</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quốc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hiệu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tiêu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ngữ</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hoặc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tên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tổ</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chức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Đội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Đoàn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và</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địa</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điểm</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thời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gian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viết</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báo</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cáo</a:t>
              </a:r>
              <a:r>
                <a:rPr lang="en-US" sz="2400" b="0" i="0" u="none" strike="noStrike" dirty="0">
                  <a:solidFill>
                    <a:srgbClr val="2B1300"/>
                  </a:solidFill>
                  <a:effectLst/>
                  <a:latin typeface="Cambria" panose="02040503050406030204" pitchFamily="18" charset="0"/>
                  <a:ea typeface="Cambria" panose="02040503050406030204" pitchFamily="18" charset="0"/>
                </a:rPr>
                <a:t>.</a:t>
              </a:r>
              <a:endParaRPr lang="en-US" sz="2400" b="0" dirty="0">
                <a:effectLst/>
                <a:latin typeface="Cambria" panose="02040503050406030204" pitchFamily="18" charset="0"/>
                <a:ea typeface="Cambria" panose="02040503050406030204" pitchFamily="18" charset="0"/>
              </a:endParaRPr>
            </a:p>
          </p:txBody>
        </p:sp>
      </p:grpSp>
      <p:cxnSp>
        <p:nvCxnSpPr>
          <p:cNvPr id="40" name="Straight Connector 39">
            <a:extLst>
              <a:ext uri="{FF2B5EF4-FFF2-40B4-BE49-F238E27FC236}">
                <a16:creationId xmlns:a16="http://schemas.microsoft.com/office/drawing/2014/main" id="{79749DC7-E065-D061-F488-790FF5A4F326}"/>
              </a:ext>
            </a:extLst>
          </p:cNvPr>
          <p:cNvCxnSpPr>
            <a:cxnSpLocks/>
          </p:cNvCxnSpPr>
          <p:nvPr/>
        </p:nvCxnSpPr>
        <p:spPr>
          <a:xfrm>
            <a:off x="3705225" y="2857500"/>
            <a:ext cx="1695450" cy="628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3D0A3329-204F-D29B-8FA7-C22A8491EF72}"/>
              </a:ext>
            </a:extLst>
          </p:cNvPr>
          <p:cNvGrpSpPr/>
          <p:nvPr/>
        </p:nvGrpSpPr>
        <p:grpSpPr>
          <a:xfrm>
            <a:off x="3946875" y="3303845"/>
            <a:ext cx="3024000" cy="2963605"/>
            <a:chOff x="660750" y="3275270"/>
            <a:chExt cx="3024000" cy="2963605"/>
          </a:xfrm>
        </p:grpSpPr>
        <p:sp>
          <p:nvSpPr>
            <p:cNvPr id="42" name="Freeform 5">
              <a:extLst>
                <a:ext uri="{FF2B5EF4-FFF2-40B4-BE49-F238E27FC236}">
                  <a16:creationId xmlns:a16="http://schemas.microsoft.com/office/drawing/2014/main" id="{2D7C7A60-7F10-6D16-2F68-B81A33F07B29}"/>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3" name="TextBox 42">
              <a:extLst>
                <a:ext uri="{FF2B5EF4-FFF2-40B4-BE49-F238E27FC236}">
                  <a16:creationId xmlns:a16="http://schemas.microsoft.com/office/drawing/2014/main" id="{550648AA-7B50-A315-55DB-5B4AA43AA04B}"/>
                </a:ext>
              </a:extLst>
            </p:cNvPr>
            <p:cNvSpPr txBox="1"/>
            <p:nvPr/>
          </p:nvSpPr>
          <p:spPr>
            <a:xfrm>
              <a:off x="790575" y="3733800"/>
              <a:ext cx="2828925" cy="2246769"/>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chính: </a:t>
              </a:r>
              <a:r>
                <a:rPr lang="vi-VN" sz="2800" b="0" i="0" u="none" strike="noStrike" dirty="0">
                  <a:solidFill>
                    <a:srgbClr val="2C2100"/>
                  </a:solidFill>
                  <a:effectLst/>
                  <a:latin typeface="Cambria" panose="02040503050406030204" pitchFamily="18" charset="0"/>
                  <a:ea typeface="Cambria" panose="02040503050406030204" pitchFamily="18" charset="0"/>
                </a:rPr>
                <a:t>tiêu đề, người nhận, nội dung báo cáo (các công việc đã thực hiện).</a:t>
              </a:r>
              <a:endParaRPr lang="vi-VN" sz="3600" b="0" dirty="0">
                <a:effectLst/>
                <a:latin typeface="Cambria" panose="02040503050406030204" pitchFamily="18" charset="0"/>
                <a:ea typeface="Cambria" panose="02040503050406030204" pitchFamily="18" charset="0"/>
              </a:endParaRPr>
            </a:p>
          </p:txBody>
        </p:sp>
      </p:grpSp>
      <p:cxnSp>
        <p:nvCxnSpPr>
          <p:cNvPr id="45" name="Straight Connector 44">
            <a:extLst>
              <a:ext uri="{FF2B5EF4-FFF2-40B4-BE49-F238E27FC236}">
                <a16:creationId xmlns:a16="http://schemas.microsoft.com/office/drawing/2014/main" id="{653A2B45-3ECF-E844-DEDC-47CF637A1FEE}"/>
              </a:ext>
            </a:extLst>
          </p:cNvPr>
          <p:cNvCxnSpPr>
            <a:cxnSpLocks/>
          </p:cNvCxnSpPr>
          <p:nvPr/>
        </p:nvCxnSpPr>
        <p:spPr>
          <a:xfrm>
            <a:off x="4133850" y="2876550"/>
            <a:ext cx="4610100" cy="5905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5710407B-3D00-659A-B4FB-5F58BC588F2F}"/>
              </a:ext>
            </a:extLst>
          </p:cNvPr>
          <p:cNvGrpSpPr/>
          <p:nvPr/>
        </p:nvGrpSpPr>
        <p:grpSpPr>
          <a:xfrm>
            <a:off x="7290150" y="3284795"/>
            <a:ext cx="2549175" cy="2963605"/>
            <a:chOff x="660750" y="3275270"/>
            <a:chExt cx="3024000" cy="2963605"/>
          </a:xfrm>
        </p:grpSpPr>
        <p:sp>
          <p:nvSpPr>
            <p:cNvPr id="47" name="Freeform 5">
              <a:extLst>
                <a:ext uri="{FF2B5EF4-FFF2-40B4-BE49-F238E27FC236}">
                  <a16:creationId xmlns:a16="http://schemas.microsoft.com/office/drawing/2014/main" id="{943AAD28-96C9-3FCF-689E-3F8AE5DCBDE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id="{0D25272A-F059-D7C3-3E59-54987EFAE051}"/>
                </a:ext>
              </a:extLst>
            </p:cNvPr>
            <p:cNvSpPr txBox="1"/>
            <p:nvPr/>
          </p:nvSpPr>
          <p:spPr>
            <a:xfrm>
              <a:off x="790575" y="3733800"/>
              <a:ext cx="2828925" cy="1815882"/>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cuối: </a:t>
              </a:r>
              <a:r>
                <a:rPr lang="vi-VN" sz="2800" i="0" u="none" strike="noStrike" dirty="0">
                  <a:solidFill>
                    <a:srgbClr val="2C2100"/>
                  </a:solidFill>
                  <a:effectLst/>
                  <a:latin typeface="Cambria" panose="02040503050406030204" pitchFamily="18" charset="0"/>
                  <a:ea typeface="Cambria" panose="02040503050406030204" pitchFamily="18" charset="0"/>
                </a:rPr>
                <a:t>người viết báo cáo (chữ kí, họ và tên).</a:t>
              </a:r>
            </a:p>
          </p:txBody>
        </p:sp>
      </p:grpSp>
    </p:spTree>
    <p:extLst>
      <p:ext uri="{BB962C8B-B14F-4D97-AF65-F5344CB8AC3E}">
        <p14:creationId xmlns:p14="http://schemas.microsoft.com/office/powerpoint/2010/main" val="1771349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down)">
                                      <p:cBhvr>
                                        <p:cTn id="36" dur="500"/>
                                        <p:tgtEl>
                                          <p:spTgt spid="40"/>
                                        </p:tgtEl>
                                      </p:cBhvr>
                                    </p:animEffect>
                                  </p:childTnLst>
                                </p:cTn>
                              </p:par>
                              <p:par>
                                <p:cTn id="37" presetID="22" presetClass="entr" presetSubtype="4"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22" presetClass="entr" presetSubtype="4"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down)">
                                      <p:cBhvr>
                                        <p:cTn id="4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18BAD8E1-EAA6-4C40-989C-5C62E7BEE159}"/>
              </a:ext>
            </a:extLst>
          </p:cNvPr>
          <p:cNvSpPr txBox="1"/>
          <p:nvPr/>
        </p:nvSpPr>
        <p:spPr>
          <a:xfrm>
            <a:off x="744279" y="1693986"/>
            <a:ext cx="108877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những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điều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em</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thấy</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cần</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nhớ</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nhất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để</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viết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được</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báo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đúng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yêu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7" name="图片 9"/>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8409" y="2977116"/>
            <a:ext cx="3880884" cy="3880884"/>
          </a:xfrm>
          <a:prstGeom prst="rect">
            <a:avLst/>
          </a:prstGeom>
        </p:spPr>
      </p:pic>
      <p:pic>
        <p:nvPicPr>
          <p:cNvPr id="18" name="그림 24">
            <a:extLst>
              <a:ext uri="{FF2B5EF4-FFF2-40B4-BE49-F238E27FC236}">
                <a16:creationId xmlns:a16="http://schemas.microsoft.com/office/drawing/2014/main" id="{03A2299E-0F89-45DC-8596-A2ED1DC3B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id="{D6187F1E-3FDC-44DB-837F-F600360A4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id="{2CC65D8D-2483-CEC5-77EE-5BE008A8F65D}"/>
              </a:ext>
            </a:extLst>
          </p:cNvPr>
          <p:cNvPicPr>
            <a:picLocks noChangeAspect="1"/>
          </p:cNvPicPr>
          <p:nvPr/>
        </p:nvPicPr>
        <p:blipFill>
          <a:blip r:embed="rId7"/>
          <a:stretch>
            <a:fillRect/>
          </a:stretch>
        </p:blipFill>
        <p:spPr>
          <a:xfrm>
            <a:off x="3756203" y="171185"/>
            <a:ext cx="4828450" cy="1603387"/>
          </a:xfrm>
          <a:prstGeom prst="rect">
            <a:avLst/>
          </a:prstGeom>
        </p:spPr>
      </p:pic>
    </p:spTree>
    <p:extLst>
      <p:ext uri="{BB962C8B-B14F-4D97-AF65-F5344CB8AC3E}">
        <p14:creationId xmlns:p14="http://schemas.microsoft.com/office/powerpoint/2010/main" val="149981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23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1E103-A77E-63A1-18E9-43A76D98CC9E}"/>
              </a:ext>
            </a:extLst>
          </p:cNvPr>
          <p:cNvPicPr>
            <a:picLocks noChangeAspect="1"/>
          </p:cNvPicPr>
          <p:nvPr/>
        </p:nvPicPr>
        <p:blipFill>
          <a:blip r:embed="rId2"/>
          <a:stretch>
            <a:fillRect/>
          </a:stretch>
        </p:blipFill>
        <p:spPr>
          <a:xfrm>
            <a:off x="1520119" y="1720412"/>
            <a:ext cx="9406943" cy="3438442"/>
          </a:xfrm>
          <a:prstGeom prst="rect">
            <a:avLst/>
          </a:prstGeom>
        </p:spPr>
      </p:pic>
      <p:pic>
        <p:nvPicPr>
          <p:cNvPr id="3" name="Picture 2">
            <a:extLst>
              <a:ext uri="{FF2B5EF4-FFF2-40B4-BE49-F238E27FC236}">
                <a16:creationId xmlns:a16="http://schemas.microsoft.com/office/drawing/2014/main" id="{07CFD162-8DA1-3A3F-C125-28BF2B218E8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09550" y="2034155"/>
            <a:ext cx="3293128" cy="4709545"/>
          </a:xfrm>
          <a:prstGeom prst="rect">
            <a:avLst/>
          </a:prstGeom>
        </p:spPr>
      </p:pic>
    </p:spTree>
    <p:extLst>
      <p:ext uri="{BB962C8B-B14F-4D97-AF65-F5344CB8AC3E}">
        <p14:creationId xmlns:p14="http://schemas.microsoft.com/office/powerpoint/2010/main" val="82744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56EDC2-6405-BB83-F24A-4B296CADA51B}"/>
              </a:ext>
            </a:extLst>
          </p:cNvPr>
          <p:cNvPicPr>
            <a:picLocks noChangeAspect="1"/>
          </p:cNvPicPr>
          <p:nvPr/>
        </p:nvPicPr>
        <p:blipFill>
          <a:blip r:embed="rId9"/>
          <a:stretch>
            <a:fillRect/>
          </a:stretch>
        </p:blipFill>
        <p:spPr>
          <a:xfrm>
            <a:off x="229717" y="1311309"/>
            <a:ext cx="10649599" cy="243201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E2AD78A-B8AD-8CB1-236A-257F3FCA9E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9801" y="113327"/>
            <a:ext cx="1928833" cy="1928833"/>
          </a:xfrm>
          <a:prstGeom prst="rect">
            <a:avLst/>
          </a:prstGeom>
        </p:spPr>
      </p:pic>
    </p:spTree>
    <p:extLst>
      <p:ext uri="{BB962C8B-B14F-4D97-AF65-F5344CB8AC3E}">
        <p14:creationId xmlns:p14="http://schemas.microsoft.com/office/powerpoint/2010/main" val="403435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D80FDB5-FB5A-3C99-223A-493C9D535351}"/>
              </a:ext>
            </a:extLst>
          </p:cNvPr>
          <p:cNvSpPr>
            <a:spLocks noGrp="1"/>
          </p:cNvSpPr>
          <p:nvPr>
            <p:ph type="pic" sz="quarter" idx="13"/>
          </p:nvPr>
        </p:nvSpPr>
        <p:spPr/>
        <p:txBody>
          <a:bodyPr/>
          <a:lstStyle/>
          <a:p>
            <a:endParaRPr lang="en-US"/>
          </a:p>
        </p:txBody>
      </p:sp>
      <p:sp>
        <p:nvSpPr>
          <p:cNvPr id="3" name="Picture Placeholder 2">
            <a:extLst>
              <a:ext uri="{FF2B5EF4-FFF2-40B4-BE49-F238E27FC236}">
                <a16:creationId xmlns:a16="http://schemas.microsoft.com/office/drawing/2014/main" id="{95B5FD33-108D-0D52-6C75-2A80BA79C590}"/>
              </a:ext>
            </a:extLst>
          </p:cNvPr>
          <p:cNvSpPr>
            <a:spLocks noGrp="1"/>
          </p:cNvSpPr>
          <p:nvPr>
            <p:ph type="pic" sz="quarter" idx="14"/>
          </p:nvPr>
        </p:nvSpPr>
        <p:spPr/>
        <p:txBody>
          <a:bodyPr/>
          <a:lstStyle/>
          <a:p>
            <a:endParaRPr lang="en-US"/>
          </a:p>
        </p:txBody>
      </p:sp>
      <p:pic>
        <p:nvPicPr>
          <p:cNvPr id="5" name="y2mate.com - Phim hoạt hình ngắn hài hước_360P">
            <a:hlinkClick r:id="" action="ppaction://media"/>
            <a:extLst>
              <a:ext uri="{FF2B5EF4-FFF2-40B4-BE49-F238E27FC236}">
                <a16:creationId xmlns:a16="http://schemas.microsoft.com/office/drawing/2014/main" id="{3C08EFAA-1C35-54EC-7631-B22E8FB8AD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58189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66612" y="379348"/>
            <a:ext cx="2855467" cy="135504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01613" y="50481"/>
            <a:ext cx="2162746" cy="1010592"/>
          </a:xfrm>
          <a:prstGeom prst="rect">
            <a:avLst/>
          </a:prstGeom>
        </p:spPr>
      </p:pic>
      <p:pic>
        <p:nvPicPr>
          <p:cNvPr id="17" name="Picture 17"/>
          <p:cNvPicPr>
            <a:picLocks noChangeAspect="1"/>
          </p:cNvPicPr>
          <p:nvPr/>
        </p:nvPicPr>
        <p:blipFill>
          <a:blip r:embed="rId7"/>
          <a:srcRect/>
          <a:stretch>
            <a:fillRect/>
          </a:stretch>
        </p:blipFill>
        <p:spPr>
          <a:xfrm>
            <a:off x="860093" y="5934743"/>
            <a:ext cx="2204794" cy="923257"/>
          </a:xfrm>
          <a:prstGeom prst="rect">
            <a:avLst/>
          </a:prstGeom>
        </p:spPr>
      </p:pic>
      <p:pic>
        <p:nvPicPr>
          <p:cNvPr id="21" name="Picture 20">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36563" y="26739"/>
            <a:ext cx="1523956" cy="1508868"/>
          </a:xfrm>
          <a:prstGeom prst="rect">
            <a:avLst/>
          </a:prstGeom>
        </p:spPr>
      </p:pic>
      <p:pic>
        <p:nvPicPr>
          <p:cNvPr id="26" name="Picture 11"/>
          <p:cNvPicPr>
            <a:picLocks noChangeAspect="1"/>
          </p:cNvPicPr>
          <p:nvPr/>
        </p:nvPicPr>
        <p:blipFill>
          <a:blip r:embed="rId9"/>
          <a:srcRect/>
          <a:stretch>
            <a:fillRect/>
          </a:stretch>
        </p:blipFill>
        <p:spPr>
          <a:xfrm rot="1273678">
            <a:off x="10075791" y="1001281"/>
            <a:ext cx="1350669" cy="1556220"/>
          </a:xfrm>
          <a:prstGeom prst="rect">
            <a:avLst/>
          </a:prstGeom>
        </p:spPr>
      </p:pic>
      <p:pic>
        <p:nvPicPr>
          <p:cNvPr id="28" name="Picture 11"/>
          <p:cNvPicPr>
            <a:picLocks noChangeAspect="1"/>
          </p:cNvPicPr>
          <p:nvPr/>
        </p:nvPicPr>
        <p:blipFill>
          <a:blip r:embed="rId9"/>
          <a:srcRect/>
          <a:stretch>
            <a:fillRect/>
          </a:stretch>
        </p:blipFill>
        <p:spPr>
          <a:xfrm rot="8577343">
            <a:off x="2823556" y="4515525"/>
            <a:ext cx="1895132" cy="1938655"/>
          </a:xfrm>
          <a:prstGeom prst="rect">
            <a:avLst/>
          </a:prstGeom>
        </p:spPr>
      </p:pic>
      <p:pic>
        <p:nvPicPr>
          <p:cNvPr id="30" name="图片 7">
            <a:extLst>
              <a:ext uri="{FF2B5EF4-FFF2-40B4-BE49-F238E27FC236}">
                <a16:creationId xmlns:a16="http://schemas.microsoft.com/office/drawing/2014/main" id="{CAD2BAC5-080C-45FA-8B8F-A810FFFF15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93320" y="1279299"/>
            <a:ext cx="8299048" cy="4103905"/>
          </a:xfrm>
          <a:prstGeom prst="rect">
            <a:avLst/>
          </a:prstGeom>
        </p:spPr>
      </p:pic>
      <p:pic>
        <p:nvPicPr>
          <p:cNvPr id="31" name="图片 9">
            <a:extLst>
              <a:ext uri="{FF2B5EF4-FFF2-40B4-BE49-F238E27FC236}">
                <a16:creationId xmlns:a16="http://schemas.microsoft.com/office/drawing/2014/main" id="{B91E531D-05D6-476F-8521-CC2BBBD3A1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22250" y="1075900"/>
            <a:ext cx="2428875" cy="1752600"/>
          </a:xfrm>
          <a:prstGeom prst="rect">
            <a:avLst/>
          </a:prstGeom>
        </p:spPr>
      </p:pic>
      <p:pic>
        <p:nvPicPr>
          <p:cNvPr id="32" name="图片 19">
            <a:extLst>
              <a:ext uri="{FF2B5EF4-FFF2-40B4-BE49-F238E27FC236}">
                <a16:creationId xmlns:a16="http://schemas.microsoft.com/office/drawing/2014/main" id="{97A5D034-FEAA-45A9-B062-0F3D7D6FE3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00921" y="1641821"/>
            <a:ext cx="1791664" cy="630400"/>
          </a:xfrm>
          <a:prstGeom prst="rect">
            <a:avLst/>
          </a:prstGeom>
        </p:spPr>
      </p:pic>
      <p:pic>
        <p:nvPicPr>
          <p:cNvPr id="4" name="Picture 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596304" y="3224440"/>
            <a:ext cx="3212577" cy="3613328"/>
          </a:xfrm>
          <a:prstGeom prst="rect">
            <a:avLst/>
          </a:prstGeom>
        </p:spPr>
      </p:pic>
      <p:pic>
        <p:nvPicPr>
          <p:cNvPr id="2" name="Picture 1">
            <a:extLst>
              <a:ext uri="{FF2B5EF4-FFF2-40B4-BE49-F238E27FC236}">
                <a16:creationId xmlns:a16="http://schemas.microsoft.com/office/drawing/2014/main" id="{2D8E5445-7927-AF06-3E53-68E238E2AE6C}"/>
              </a:ext>
            </a:extLst>
          </p:cNvPr>
          <p:cNvPicPr>
            <a:picLocks noChangeAspect="1"/>
          </p:cNvPicPr>
          <p:nvPr/>
        </p:nvPicPr>
        <p:blipFill>
          <a:blip r:embed="rId15"/>
          <a:stretch>
            <a:fillRect/>
          </a:stretch>
        </p:blipFill>
        <p:spPr>
          <a:xfrm>
            <a:off x="4657206" y="119190"/>
            <a:ext cx="3182388" cy="1457070"/>
          </a:xfrm>
          <a:prstGeom prst="rect">
            <a:avLst/>
          </a:prstGeom>
        </p:spPr>
      </p:pic>
      <p:pic>
        <p:nvPicPr>
          <p:cNvPr id="7" name="Picture 6">
            <a:extLst>
              <a:ext uri="{FF2B5EF4-FFF2-40B4-BE49-F238E27FC236}">
                <a16:creationId xmlns:a16="http://schemas.microsoft.com/office/drawing/2014/main" id="{81AA3C77-4549-D396-7257-CC3B42E5AAD4}"/>
              </a:ext>
            </a:extLst>
          </p:cNvPr>
          <p:cNvPicPr>
            <a:picLocks noChangeAspect="1"/>
          </p:cNvPicPr>
          <p:nvPr/>
        </p:nvPicPr>
        <p:blipFill>
          <a:blip r:embed="rId16"/>
          <a:stretch>
            <a:fillRect/>
          </a:stretch>
        </p:blipFill>
        <p:spPr>
          <a:xfrm>
            <a:off x="2803859" y="2541950"/>
            <a:ext cx="6950042" cy="1896020"/>
          </a:xfrm>
          <a:prstGeom prst="rect">
            <a:avLst/>
          </a:prstGeom>
        </p:spPr>
      </p:pic>
    </p:spTree>
    <p:extLst>
      <p:ext uri="{BB962C8B-B14F-4D97-AF65-F5344CB8AC3E}">
        <p14:creationId xmlns:p14="http://schemas.microsoft.com/office/powerpoint/2010/main" val="364932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75D144-4E0C-6F1A-B8D4-AFB914F66B4D}"/>
              </a:ext>
            </a:extLst>
          </p:cNvPr>
          <p:cNvPicPr>
            <a:picLocks noChangeAspect="1"/>
          </p:cNvPicPr>
          <p:nvPr/>
        </p:nvPicPr>
        <p:blipFill>
          <a:blip r:embed="rId9"/>
          <a:stretch>
            <a:fillRect/>
          </a:stretch>
        </p:blipFill>
        <p:spPr>
          <a:xfrm>
            <a:off x="2298610" y="1383681"/>
            <a:ext cx="7937680" cy="2566638"/>
          </a:xfrm>
          <a:prstGeom prst="rect">
            <a:avLst/>
          </a:prstGeom>
        </p:spPr>
      </p:pic>
    </p:spTree>
    <p:extLst>
      <p:ext uri="{BB962C8B-B14F-4D97-AF65-F5344CB8AC3E}">
        <p14:creationId xmlns:p14="http://schemas.microsoft.com/office/powerpoint/2010/main" val="4050415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2"/>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923330"/>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Bản báo cáo trên viết về điều gì?</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Hình chữ nhật 28">
            <a:extLst>
              <a:ext uri="{FF2B5EF4-FFF2-40B4-BE49-F238E27FC236}">
                <a16:creationId xmlns:a16="http://schemas.microsoft.com/office/drawing/2014/main" id="{61D0218A-7418-5A16-0360-2ED325EC811E}"/>
              </a:ext>
            </a:extLst>
          </p:cNvPr>
          <p:cNvSpPr/>
          <p:nvPr/>
        </p:nvSpPr>
        <p:spPr>
          <a:xfrm>
            <a:off x="6527731" y="1368065"/>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Hình chữ nhật 28">
            <a:extLst>
              <a:ext uri="{FF2B5EF4-FFF2-40B4-BE49-F238E27FC236}">
                <a16:creationId xmlns:a16="http://schemas.microsoft.com/office/drawing/2014/main" id="{1F3BF192-E72B-1925-2F22-B14A4A432584}"/>
              </a:ext>
            </a:extLst>
          </p:cNvPr>
          <p:cNvSpPr/>
          <p:nvPr/>
        </p:nvSpPr>
        <p:spPr>
          <a:xfrm>
            <a:off x="6480106" y="2744476"/>
            <a:ext cx="4527161" cy="923330"/>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libri" panose="020F0502020204030204" pitchFamily="34" charset="0"/>
                  <a:cs typeface="Calibri" panose="020F0502020204030204" pitchFamily="34" charset="0"/>
                </a:rPr>
                <a:t>1. </a:t>
              </a:r>
              <a:r>
                <a:rPr lang="vi-VN" sz="2800" b="1" i="0" dirty="0">
                  <a:solidFill>
                    <a:srgbClr val="000000"/>
                  </a:solidFill>
                  <a:effectLst/>
                  <a:latin typeface="Calibri" panose="020F0502020204030204" pitchFamily="34" charset="0"/>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3"/>
          <a:stretch>
            <a:fillRect/>
          </a:stretch>
        </p:blipFill>
        <p:spPr>
          <a:xfrm>
            <a:off x="685800" y="1214193"/>
            <a:ext cx="4482371" cy="5510457"/>
          </a:xfrm>
          <a:prstGeom prst="rect">
            <a:avLst/>
          </a:prstGeom>
        </p:spPr>
      </p:pic>
      <p:pic>
        <p:nvPicPr>
          <p:cNvPr id="10" name="Picture 9">
            <a:extLst>
              <a:ext uri="{FF2B5EF4-FFF2-40B4-BE49-F238E27FC236}">
                <a16:creationId xmlns:a16="http://schemas.microsoft.com/office/drawing/2014/main" id="{BE3EBF25-D90F-4DE3-C22C-819DD4463A31}"/>
              </a:ext>
            </a:extLst>
          </p:cNvPr>
          <p:cNvPicPr>
            <a:picLocks noChangeAspect="1"/>
          </p:cNvPicPr>
          <p:nvPr/>
        </p:nvPicPr>
        <p:blipFill>
          <a:blip r:embed="rId4"/>
          <a:stretch>
            <a:fillRect/>
          </a:stretch>
        </p:blipFill>
        <p:spPr>
          <a:xfrm>
            <a:off x="6724649" y="3834441"/>
            <a:ext cx="4789175" cy="451809"/>
          </a:xfrm>
          <a:prstGeom prst="rect">
            <a:avLst/>
          </a:prstGeom>
        </p:spPr>
      </p:pic>
      <p:sp>
        <p:nvSpPr>
          <p:cNvPr id="11" name="Hình chữ nhật 28">
            <a:extLst>
              <a:ext uri="{FF2B5EF4-FFF2-40B4-BE49-F238E27FC236}">
                <a16:creationId xmlns:a16="http://schemas.microsoft.com/office/drawing/2014/main" id="{0237D729-23DA-26D6-83F8-0C81252A0B70}"/>
              </a:ext>
            </a:extLst>
          </p:cNvPr>
          <p:cNvSpPr/>
          <p:nvPr/>
        </p:nvSpPr>
        <p:spPr>
          <a:xfrm>
            <a:off x="6610350" y="4478026"/>
            <a:ext cx="4587417" cy="1908215"/>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5"/>
          <a:stretch>
            <a:fillRect/>
          </a:stretch>
        </p:blipFill>
        <p:spPr>
          <a:xfrm>
            <a:off x="10120312" y="6457949"/>
            <a:ext cx="1209675" cy="257175"/>
          </a:xfrm>
          <a:prstGeom prst="rect">
            <a:avLst/>
          </a:prstGeom>
        </p:spPr>
      </p:pic>
    </p:spTree>
    <p:extLst>
      <p:ext uri="{BB962C8B-B14F-4D97-AF65-F5344CB8AC3E}">
        <p14:creationId xmlns:p14="http://schemas.microsoft.com/office/powerpoint/2010/main" val="80427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left)">
                                      <p:cBhvr>
                                        <p:cTn id="19" dur="500"/>
                                        <p:tgtEl>
                                          <p:spTgt spid="2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left)">
                                      <p:cBhvr>
                                        <p:cTn id="37" dur="500"/>
                                        <p:tgtEl>
                                          <p:spTgt spid="11">
                                            <p:txEl>
                                              <p:pRg st="0" end="0"/>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wipe(left)">
                                      <p:cBhvr>
                                        <p:cTn id="40" dur="500"/>
                                        <p:tgtEl>
                                          <p:spTgt spid="11">
                                            <p:txEl>
                                              <p:pRg st="1" end="1"/>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wipe(left)">
                                      <p:cBhvr>
                                        <p:cTn id="4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14"/>
        <p:cNvGrpSpPr/>
        <p:nvPr/>
      </p:nvGrpSpPr>
      <p:grpSpPr>
        <a:xfrm>
          <a:off x="0" y="0"/>
          <a:ext cx="0" cy="0"/>
          <a:chOff x="0" y="0"/>
          <a:chExt cx="0" cy="0"/>
        </a:xfrm>
      </p:grpSpPr>
      <p:pic>
        <p:nvPicPr>
          <p:cNvPr id="20" name="Hình ảnh 19" descr="Ảnh có chứa mẫu họa, búp bê&#10;&#10;Mô tả được tạo tự động">
            <a:extLst>
              <a:ext uri="{FF2B5EF4-FFF2-40B4-BE49-F238E27FC236}">
                <a16:creationId xmlns:a16="http://schemas.microsoft.com/office/drawing/2014/main" id="{DBCCECA7-C6CA-548E-8F43-BE0133961B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79" b="91001" l="9983" r="89979">
                        <a14:foregroundMark x1="47226" y1="91001" x2="48800" y2="90257"/>
                        <a14:foregroundMark x1="59512" y1="90857" x2="61567" y2="90401"/>
                        <a14:foregroundMark x1="48071" y1="8279" x2="55538" y2="8879"/>
                      </a14:backgroundRemoval>
                    </a14:imgEffect>
                  </a14:imgLayer>
                </a14:imgProps>
              </a:ext>
            </a:extLst>
          </a:blip>
          <a:stretch>
            <a:fillRect/>
          </a:stretch>
        </p:blipFill>
        <p:spPr>
          <a:xfrm>
            <a:off x="7409908" y="2485566"/>
            <a:ext cx="5896249" cy="4716772"/>
          </a:xfrm>
          <a:prstGeom prst="rect">
            <a:avLst/>
          </a:prstGeom>
        </p:spPr>
      </p:pic>
      <p:pic>
        <p:nvPicPr>
          <p:cNvPr id="24" name="Hình ảnh 23" descr="Ảnh có chứa mẫu họa&#10;&#10;Mô tả được tạo tự động">
            <a:extLst>
              <a:ext uri="{FF2B5EF4-FFF2-40B4-BE49-F238E27FC236}">
                <a16:creationId xmlns:a16="http://schemas.microsoft.com/office/drawing/2014/main" id="{FA13B4E9-5DC6-BC33-2A6B-7AC539DA58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971229" y="2143931"/>
            <a:ext cx="6323312" cy="5058407"/>
          </a:xfrm>
          <a:prstGeom prst="rect">
            <a:avLst/>
          </a:prstGeom>
        </p:spPr>
      </p:pic>
      <p:grpSp>
        <p:nvGrpSpPr>
          <p:cNvPr id="26" name="Nhóm 25">
            <a:extLst>
              <a:ext uri="{FF2B5EF4-FFF2-40B4-BE49-F238E27FC236}">
                <a16:creationId xmlns:a16="http://schemas.microsoft.com/office/drawing/2014/main" id="{8941FF14-4618-C8EA-EC57-FA32D0EC2BFD}"/>
              </a:ext>
            </a:extLst>
          </p:cNvPr>
          <p:cNvGrpSpPr/>
          <p:nvPr/>
        </p:nvGrpSpPr>
        <p:grpSpPr>
          <a:xfrm>
            <a:off x="3791918" y="2725119"/>
            <a:ext cx="4964623" cy="4132881"/>
            <a:chOff x="2812942" y="2035121"/>
            <a:chExt cx="3723467" cy="3099661"/>
          </a:xfrm>
        </p:grpSpPr>
        <p:sp>
          <p:nvSpPr>
            <p:cNvPr id="25" name="Gợn sóng Kép 24">
              <a:extLst>
                <a:ext uri="{FF2B5EF4-FFF2-40B4-BE49-F238E27FC236}">
                  <a16:creationId xmlns:a16="http://schemas.microsoft.com/office/drawing/2014/main" id="{E5B29221-61E5-672A-CF1E-0E8FBEAAFBCE}"/>
                </a:ext>
              </a:extLst>
            </p:cNvPr>
            <p:cNvSpPr/>
            <p:nvPr/>
          </p:nvSpPr>
          <p:spPr>
            <a:xfrm>
              <a:off x="2933053" y="2035121"/>
              <a:ext cx="3603356" cy="3099661"/>
            </a:xfrm>
            <a:prstGeom prst="doubleWav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11" name="Hộp Văn bản 10">
              <a:extLst>
                <a:ext uri="{FF2B5EF4-FFF2-40B4-BE49-F238E27FC236}">
                  <a16:creationId xmlns:a16="http://schemas.microsoft.com/office/drawing/2014/main" id="{CA78C637-6D80-765F-BC98-E41BFD0B7335}"/>
                </a:ext>
              </a:extLst>
            </p:cNvPr>
            <p:cNvSpPr txBox="1"/>
            <p:nvPr/>
          </p:nvSpPr>
          <p:spPr>
            <a:xfrm>
              <a:off x="2812942" y="2843130"/>
              <a:ext cx="3684721" cy="15465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a:ln>
                    <a:solidFill>
                      <a:sysClr val="windowText" lastClr="000000"/>
                    </a:solidFill>
                  </a:ln>
                  <a:solidFill>
                    <a:srgbClr val="FFC000"/>
                  </a:solidFill>
                  <a:effectLst/>
                  <a:uLnTx/>
                  <a:uFillTx/>
                  <a:latin typeface="Cambria" panose="02040503050406030204" pitchFamily="18" charset="0"/>
                  <a:ea typeface="Cambria" panose="02040503050406030204" pitchFamily="18" charset="0"/>
                  <a:cs typeface="Arial"/>
                  <a:sym typeface="Arial"/>
                </a:rPr>
                <a:t>THẢO LUẬN NHÓM</a:t>
              </a:r>
            </a:p>
          </p:txBody>
        </p:sp>
      </p:grpSp>
    </p:spTree>
    <p:extLst>
      <p:ext uri="{BB962C8B-B14F-4D97-AF65-F5344CB8AC3E}">
        <p14:creationId xmlns:p14="http://schemas.microsoft.com/office/powerpoint/2010/main" val="269761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2"/>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923330"/>
          </a:xfrm>
          <a:prstGeom prst="rect">
            <a:avLst/>
          </a:prstGeom>
          <a:noFill/>
        </p:spPr>
        <p:txBody>
          <a:bodyPr wrap="square" lIns="60960" tIns="30480" rIns="60960" bIns="30480">
            <a:spAutoFit/>
          </a:bodyPr>
          <a:lstStyle/>
          <a:p>
            <a:pPr marL="457223" marR="0" lvl="0" indent="-457223" algn="just"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a. Bản báo cáo trên viết về điều gì?</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3"/>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4"/>
          <a:stretch>
            <a:fillRect/>
          </a:stretch>
        </p:blipFill>
        <p:spPr>
          <a:xfrm>
            <a:off x="10120312" y="6457949"/>
            <a:ext cx="1209675" cy="257175"/>
          </a:xfrm>
          <a:prstGeom prst="rect">
            <a:avLst/>
          </a:prstGeom>
        </p:spPr>
      </p:pic>
      <p:cxnSp>
        <p:nvCxnSpPr>
          <p:cNvPr id="5" name="Straight Connector 4">
            <a:extLst>
              <a:ext uri="{FF2B5EF4-FFF2-40B4-BE49-F238E27FC236}">
                <a16:creationId xmlns:a16="http://schemas.microsoft.com/office/drawing/2014/main" id="{AEFD2132-0FAC-5648-B819-015DB48C0FD3}"/>
              </a:ext>
            </a:extLst>
          </p:cNvPr>
          <p:cNvCxnSpPr>
            <a:cxnSpLocks/>
          </p:cNvCxnSpPr>
          <p:nvPr/>
        </p:nvCxnSpPr>
        <p:spPr>
          <a:xfrm>
            <a:off x="1978745" y="2072228"/>
            <a:ext cx="18407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848A6C-D6F5-E6F0-F550-2A667FC855B0}"/>
              </a:ext>
            </a:extLst>
          </p:cNvPr>
          <p:cNvCxnSpPr>
            <a:cxnSpLocks/>
          </p:cNvCxnSpPr>
          <p:nvPr/>
        </p:nvCxnSpPr>
        <p:spPr>
          <a:xfrm>
            <a:off x="1578695" y="2243678"/>
            <a:ext cx="26789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78A610A-1296-9EF9-E1FF-DA17CEC33349}"/>
              </a:ext>
            </a:extLst>
          </p:cNvPr>
          <p:cNvSpPr txBox="1"/>
          <p:nvPr/>
        </p:nvSpPr>
        <p:spPr>
          <a:xfrm>
            <a:off x="6691459" y="1508092"/>
            <a:ext cx="4590853" cy="1200329"/>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về hoạt động tháng 9 của tổ 1, lớp 5C, Trường Tiểu học Kim Đồng</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Hình chữ nhật 28">
            <a:extLst>
              <a:ext uri="{FF2B5EF4-FFF2-40B4-BE49-F238E27FC236}">
                <a16:creationId xmlns:a16="http://schemas.microsoft.com/office/drawing/2014/main" id="{AD27FC8A-B81D-0B9A-D720-79DD8F40A326}"/>
              </a:ext>
            </a:extLst>
          </p:cNvPr>
          <p:cNvSpPr/>
          <p:nvPr/>
        </p:nvSpPr>
        <p:spPr>
          <a:xfrm>
            <a:off x="6680033" y="2827760"/>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defRPr/>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cxnSp>
        <p:nvCxnSpPr>
          <p:cNvPr id="18" name="Straight Connector 17">
            <a:extLst>
              <a:ext uri="{FF2B5EF4-FFF2-40B4-BE49-F238E27FC236}">
                <a16:creationId xmlns:a16="http://schemas.microsoft.com/office/drawing/2014/main" id="{FB691345-E0BC-35AE-50D2-FADB66FE4740}"/>
              </a:ext>
            </a:extLst>
          </p:cNvPr>
          <p:cNvCxnSpPr>
            <a:cxnSpLocks/>
          </p:cNvCxnSpPr>
          <p:nvPr/>
        </p:nvCxnSpPr>
        <p:spPr>
          <a:xfrm>
            <a:off x="1683470" y="2415128"/>
            <a:ext cx="13740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7F61FB-06DC-DCBE-848A-04D5D522A319}"/>
              </a:ext>
            </a:extLst>
          </p:cNvPr>
          <p:cNvCxnSpPr>
            <a:cxnSpLocks/>
          </p:cNvCxnSpPr>
          <p:nvPr/>
        </p:nvCxnSpPr>
        <p:spPr>
          <a:xfrm>
            <a:off x="3607520" y="6053678"/>
            <a:ext cx="8025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0E9FEBD-5703-2ED7-27A1-168E05E766CC}"/>
              </a:ext>
            </a:extLst>
          </p:cNvPr>
          <p:cNvSpPr txBox="1"/>
          <p:nvPr/>
        </p:nvSpPr>
        <p:spPr>
          <a:xfrm>
            <a:off x="6760039" y="4223352"/>
            <a:ext cx="4590853" cy="1569660"/>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được gửi cho cô giáo chủ nhiệm lớp. Người viết báo cáo là bạn tổ trưởng của tổ 1, tên là Nguyễn Đức Việt.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23" name="Straight Connector 22">
            <a:extLst>
              <a:ext uri="{FF2B5EF4-FFF2-40B4-BE49-F238E27FC236}">
                <a16:creationId xmlns:a16="http://schemas.microsoft.com/office/drawing/2014/main" id="{6ABC5F50-4B18-B9DC-893B-D7D49B7889D9}"/>
              </a:ext>
            </a:extLst>
          </p:cNvPr>
          <p:cNvCxnSpPr>
            <a:cxnSpLocks/>
          </p:cNvCxnSpPr>
          <p:nvPr/>
        </p:nvCxnSpPr>
        <p:spPr>
          <a:xfrm>
            <a:off x="3540845" y="6510878"/>
            <a:ext cx="8597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29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2"/>
          <a:stretch>
            <a:fillRect/>
          </a:stretch>
        </p:blipFill>
        <p:spPr>
          <a:xfrm>
            <a:off x="5457825" y="25924"/>
            <a:ext cx="6934200"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1" y="123825"/>
            <a:ext cx="5067140"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3"/>
          <a:stretch>
            <a:fillRect/>
          </a:stretch>
        </p:blipFill>
        <p:spPr>
          <a:xfrm>
            <a:off x="381000" y="1242768"/>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4"/>
          <a:stretch>
            <a:fillRect/>
          </a:stretch>
        </p:blipFill>
        <p:spPr>
          <a:xfrm>
            <a:off x="10120312" y="6457949"/>
            <a:ext cx="1209675" cy="257175"/>
          </a:xfrm>
          <a:prstGeom prst="rect">
            <a:avLst/>
          </a:prstGeom>
        </p:spPr>
      </p:pic>
      <p:pic>
        <p:nvPicPr>
          <p:cNvPr id="3" name="Picture 2">
            <a:extLst>
              <a:ext uri="{FF2B5EF4-FFF2-40B4-BE49-F238E27FC236}">
                <a16:creationId xmlns:a16="http://schemas.microsoft.com/office/drawing/2014/main" id="{74B00A34-94F3-5680-88AD-5FE112192A27}"/>
              </a:ext>
            </a:extLst>
          </p:cNvPr>
          <p:cNvPicPr>
            <a:picLocks noChangeAspect="1"/>
          </p:cNvPicPr>
          <p:nvPr/>
        </p:nvPicPr>
        <p:blipFill>
          <a:blip r:embed="rId5"/>
          <a:stretch>
            <a:fillRect/>
          </a:stretch>
        </p:blipFill>
        <p:spPr>
          <a:xfrm>
            <a:off x="6648449" y="1805616"/>
            <a:ext cx="4789175" cy="451809"/>
          </a:xfrm>
          <a:prstGeom prst="rect">
            <a:avLst/>
          </a:prstGeom>
        </p:spPr>
      </p:pic>
      <p:graphicFrame>
        <p:nvGraphicFramePr>
          <p:cNvPr id="4" name="Table 8">
            <a:extLst>
              <a:ext uri="{FF2B5EF4-FFF2-40B4-BE49-F238E27FC236}">
                <a16:creationId xmlns:a16="http://schemas.microsoft.com/office/drawing/2014/main" id="{D91769C5-136A-AD97-0EA3-F203BAD498A5}"/>
              </a:ext>
            </a:extLst>
          </p:cNvPr>
          <p:cNvGraphicFramePr>
            <a:graphicFrameLocks noGrp="1"/>
          </p:cNvGraphicFramePr>
          <p:nvPr/>
        </p:nvGraphicFramePr>
        <p:xfrm>
          <a:off x="6061075" y="2653240"/>
          <a:ext cx="5264150" cy="2572457"/>
        </p:xfrm>
        <a:graphic>
          <a:graphicData uri="http://schemas.openxmlformats.org/drawingml/2006/table">
            <a:tbl>
              <a:tblPr firstRow="1" bandRow="1">
                <a:tableStyleId>{5C22544A-7EE6-4342-B048-85BDC9FD1C3A}</a:tableStyleId>
              </a:tblPr>
              <a:tblGrid>
                <a:gridCol w="1463675">
                  <a:extLst>
                    <a:ext uri="{9D8B030D-6E8A-4147-A177-3AD203B41FA5}">
                      <a16:colId xmlns:a16="http://schemas.microsoft.com/office/drawing/2014/main" val="2678262951"/>
                    </a:ext>
                  </a:extLst>
                </a:gridCol>
                <a:gridCol w="3800475">
                  <a:extLst>
                    <a:ext uri="{9D8B030D-6E8A-4147-A177-3AD203B41FA5}">
                      <a16:colId xmlns:a16="http://schemas.microsoft.com/office/drawing/2014/main" val="2733469949"/>
                    </a:ext>
                  </a:extLst>
                </a:gridCol>
              </a:tblGrid>
              <a:tr h="747185">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đầu</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63925726"/>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chính</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08932908"/>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cuối</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635522293"/>
                  </a:ext>
                </a:extLst>
              </a:tr>
            </a:tbl>
          </a:graphicData>
        </a:graphic>
      </p:graphicFrame>
      <p:sp>
        <p:nvSpPr>
          <p:cNvPr id="9" name="Rectangle 8">
            <a:extLst>
              <a:ext uri="{FF2B5EF4-FFF2-40B4-BE49-F238E27FC236}">
                <a16:creationId xmlns:a16="http://schemas.microsoft.com/office/drawing/2014/main" id="{2AF04150-6E60-AD39-8000-7AE040C82515}"/>
              </a:ext>
            </a:extLst>
          </p:cNvPr>
          <p:cNvSpPr/>
          <p:nvPr/>
        </p:nvSpPr>
        <p:spPr>
          <a:xfrm>
            <a:off x="857250" y="1295400"/>
            <a:ext cx="3743325" cy="4476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13C3DC-89D5-08C8-CE37-1B2C51427561}"/>
              </a:ext>
            </a:extLst>
          </p:cNvPr>
          <p:cNvSpPr txBox="1"/>
          <p:nvPr/>
        </p:nvSpPr>
        <p:spPr>
          <a:xfrm>
            <a:off x="7610475" y="2724150"/>
            <a:ext cx="3676650" cy="646331"/>
          </a:xfrm>
          <a:prstGeom prst="rect">
            <a:avLst/>
          </a:prstGeom>
          <a:noFill/>
        </p:spPr>
        <p:txBody>
          <a:bodyPr wrap="square" rtlCol="0">
            <a:spAutoFit/>
          </a:bodyPr>
          <a:lstStyle/>
          <a:p>
            <a:r>
              <a:rPr lang="en-US" b="1" dirty="0" err="1">
                <a:solidFill>
                  <a:srgbClr val="002060"/>
                </a:solidFill>
                <a:latin typeface="Cambria" panose="02040503050406030204" pitchFamily="18" charset="0"/>
                <a:ea typeface="Cambria" panose="02040503050406030204" pitchFamily="18" charset="0"/>
              </a:rPr>
              <a:t>Quốc</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hiệu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tiêu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ngữ</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địa</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điểm</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thời</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gian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viết</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báo</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cáo</a:t>
            </a:r>
            <a:r>
              <a:rPr lang="en-US" b="1" dirty="0">
                <a:solidFill>
                  <a:srgbClr val="002060"/>
                </a:solidFill>
                <a:latin typeface="Cambria" panose="02040503050406030204" pitchFamily="18" charset="0"/>
                <a:ea typeface="Cambria" panose="02040503050406030204" pitchFamily="18" charset="0"/>
              </a:rPr>
              <a:t>.</a:t>
            </a:r>
          </a:p>
        </p:txBody>
      </p:sp>
      <p:sp>
        <p:nvSpPr>
          <p:cNvPr id="19" name="Rectangle 18">
            <a:extLst>
              <a:ext uri="{FF2B5EF4-FFF2-40B4-BE49-F238E27FC236}">
                <a16:creationId xmlns:a16="http://schemas.microsoft.com/office/drawing/2014/main" id="{478E310A-F6F6-908F-33B8-9CA3AD0F15FC}"/>
              </a:ext>
            </a:extLst>
          </p:cNvPr>
          <p:cNvSpPr/>
          <p:nvPr/>
        </p:nvSpPr>
        <p:spPr>
          <a:xfrm>
            <a:off x="742950" y="1933575"/>
            <a:ext cx="3743325" cy="3962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55C5B2-74C3-620D-9465-4820B521F068}"/>
              </a:ext>
            </a:extLst>
          </p:cNvPr>
          <p:cNvSpPr txBox="1"/>
          <p:nvPr/>
        </p:nvSpPr>
        <p:spPr>
          <a:xfrm>
            <a:off x="7562849" y="3467100"/>
            <a:ext cx="3800475" cy="830997"/>
          </a:xfrm>
          <a:prstGeom prst="rect">
            <a:avLst/>
          </a:prstGeom>
          <a:noFill/>
        </p:spPr>
        <p:txBody>
          <a:bodyPr wrap="square" rtlCol="0">
            <a:spAutoFit/>
          </a:bodyPr>
          <a:lstStyle/>
          <a:p>
            <a:pPr algn="just"/>
            <a:r>
              <a:rPr lang="vi-VN" sz="1600" b="1" dirty="0">
                <a:solidFill>
                  <a:srgbClr val="002060"/>
                </a:solidFill>
                <a:latin typeface="Cambria" panose="02040503050406030204" pitchFamily="18" charset="0"/>
                <a:ea typeface="Cambria" panose="02040503050406030204" pitchFamily="18" charset="0"/>
              </a:rPr>
              <a:t>Tiêu đề báo cáo, người nhận, nội dung báo cáo (kết quả về học tập, về thực hiện nội quy, về các hoạt động khác</a:t>
            </a:r>
            <a:endParaRPr lang="en-US" sz="1600" b="1" dirty="0">
              <a:solidFill>
                <a:srgbClr val="002060"/>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1000F84-80B9-C4B1-3AE1-DC33484613BF}"/>
              </a:ext>
            </a:extLst>
          </p:cNvPr>
          <p:cNvSpPr/>
          <p:nvPr/>
        </p:nvSpPr>
        <p:spPr>
          <a:xfrm>
            <a:off x="2914650" y="5943600"/>
            <a:ext cx="1381126" cy="6381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E5CACF3-EA1A-2519-74AE-35188B1AA9B6}"/>
              </a:ext>
            </a:extLst>
          </p:cNvPr>
          <p:cNvSpPr txBox="1"/>
          <p:nvPr/>
        </p:nvSpPr>
        <p:spPr>
          <a:xfrm>
            <a:off x="7591425" y="4371975"/>
            <a:ext cx="3676650" cy="646331"/>
          </a:xfrm>
          <a:prstGeom prst="rect">
            <a:avLst/>
          </a:prstGeom>
          <a:noFill/>
        </p:spPr>
        <p:txBody>
          <a:bodyPr wrap="square" rtlCol="0">
            <a:spAutoFit/>
          </a:bodyPr>
          <a:lstStyle/>
          <a:p>
            <a:r>
              <a:rPr lang="vi-VN" b="1">
                <a:solidFill>
                  <a:srgbClr val="002060"/>
                </a:solidFill>
                <a:latin typeface="Cambria" panose="02040503050406030204" pitchFamily="18" charset="0"/>
                <a:ea typeface="Cambria" panose="02040503050406030204" pitchFamily="18" charset="0"/>
              </a:rPr>
              <a:t>Chức danh, chữ kí, họ và tên của người viết báo cáo.</a:t>
            </a:r>
            <a:endParaRPr lang="vi-VN" b="1"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9033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wipe(down)">
                                      <p:cBhvr>
                                        <p:cTn id="35" dur="500"/>
                                        <p:tgtEl>
                                          <p:spTgt spid="2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wipe(down)">
                                      <p:cBhvr>
                                        <p:cTn id="4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705</Words>
  <Application>Microsoft Office PowerPoint</Application>
  <PresentationFormat>Widescreen</PresentationFormat>
  <Paragraphs>55</Paragraphs>
  <Slides>16</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Aptos</vt:lpstr>
      <vt:lpstr>Aptos Display</vt:lpstr>
      <vt:lpstr>Arial</vt:lpstr>
      <vt:lpstr>Calibri</vt:lpstr>
      <vt:lpstr>Cambria</vt:lpstr>
      <vt:lpstr>UTM Avo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 huong</dc:creator>
  <cp:lastModifiedBy>do huong</cp:lastModifiedBy>
  <cp:revision>1</cp:revision>
  <dcterms:created xsi:type="dcterms:W3CDTF">2024-09-29T07:46:57Z</dcterms:created>
  <dcterms:modified xsi:type="dcterms:W3CDTF">2024-09-29T07:48:01Z</dcterms:modified>
</cp:coreProperties>
</file>